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93"/>
  </p:notesMasterIdLst>
  <p:handoutMasterIdLst>
    <p:handoutMasterId r:id="rId94"/>
  </p:handoutMasterIdLst>
  <p:sldIdLst>
    <p:sldId id="274" r:id="rId2"/>
    <p:sldId id="397" r:id="rId3"/>
    <p:sldId id="1104" r:id="rId4"/>
    <p:sldId id="1105" r:id="rId5"/>
    <p:sldId id="1216" r:id="rId6"/>
    <p:sldId id="1215" r:id="rId7"/>
    <p:sldId id="1106" r:id="rId8"/>
    <p:sldId id="1107" r:id="rId9"/>
    <p:sldId id="1217" r:id="rId10"/>
    <p:sldId id="1218" r:id="rId11"/>
    <p:sldId id="1219" r:id="rId12"/>
    <p:sldId id="1220" r:id="rId13"/>
    <p:sldId id="1222" r:id="rId14"/>
    <p:sldId id="1221" r:id="rId15"/>
    <p:sldId id="1223" r:id="rId16"/>
    <p:sldId id="1126" r:id="rId17"/>
    <p:sldId id="1184" r:id="rId18"/>
    <p:sldId id="1202" r:id="rId19"/>
    <p:sldId id="1203" r:id="rId20"/>
    <p:sldId id="1185" r:id="rId21"/>
    <p:sldId id="1204" r:id="rId22"/>
    <p:sldId id="1186" r:id="rId23"/>
    <p:sldId id="1127" r:id="rId24"/>
    <p:sldId id="1214" r:id="rId25"/>
    <p:sldId id="1205" r:id="rId26"/>
    <p:sldId id="1188" r:id="rId27"/>
    <p:sldId id="1189" r:id="rId28"/>
    <p:sldId id="1191" r:id="rId29"/>
    <p:sldId id="1128" r:id="rId30"/>
    <p:sldId id="1129" r:id="rId31"/>
    <p:sldId id="1192" r:id="rId32"/>
    <p:sldId id="1190" r:id="rId33"/>
    <p:sldId id="1130" r:id="rId34"/>
    <p:sldId id="1206" r:id="rId35"/>
    <p:sldId id="1193" r:id="rId36"/>
    <p:sldId id="1194" r:id="rId37"/>
    <p:sldId id="1195" r:id="rId38"/>
    <p:sldId id="1196" r:id="rId39"/>
    <p:sldId id="1197" r:id="rId40"/>
    <p:sldId id="1132" r:id="rId41"/>
    <p:sldId id="1133" r:id="rId42"/>
    <p:sldId id="1198" r:id="rId43"/>
    <p:sldId id="1134" r:id="rId44"/>
    <p:sldId id="1209" r:id="rId45"/>
    <p:sldId id="1199" r:id="rId46"/>
    <p:sldId id="1200" r:id="rId47"/>
    <p:sldId id="995" r:id="rId48"/>
    <p:sldId id="996" r:id="rId49"/>
    <p:sldId id="980" r:id="rId50"/>
    <p:sldId id="981" r:id="rId51"/>
    <p:sldId id="1210" r:id="rId52"/>
    <p:sldId id="1111" r:id="rId53"/>
    <p:sldId id="1112" r:id="rId54"/>
    <p:sldId id="1108" r:id="rId55"/>
    <p:sldId id="1109" r:id="rId56"/>
    <p:sldId id="1113" r:id="rId57"/>
    <p:sldId id="1110" r:id="rId58"/>
    <p:sldId id="1114" r:id="rId59"/>
    <p:sldId id="1115" r:id="rId60"/>
    <p:sldId id="1116" r:id="rId61"/>
    <p:sldId id="1135" r:id="rId62"/>
    <p:sldId id="1163" r:id="rId63"/>
    <p:sldId id="1164" r:id="rId64"/>
    <p:sldId id="1165" r:id="rId65"/>
    <p:sldId id="1166" r:id="rId66"/>
    <p:sldId id="1167" r:id="rId67"/>
    <p:sldId id="1117" r:id="rId68"/>
    <p:sldId id="1118" r:id="rId69"/>
    <p:sldId id="1168" r:id="rId70"/>
    <p:sldId id="1169" r:id="rId71"/>
    <p:sldId id="1170" r:id="rId72"/>
    <p:sldId id="1119" r:id="rId73"/>
    <p:sldId id="1171" r:id="rId74"/>
    <p:sldId id="1120" r:id="rId75"/>
    <p:sldId id="1172" r:id="rId76"/>
    <p:sldId id="1121" r:id="rId77"/>
    <p:sldId id="1122" r:id="rId78"/>
    <p:sldId id="1173" r:id="rId79"/>
    <p:sldId id="1174" r:id="rId80"/>
    <p:sldId id="1175" r:id="rId81"/>
    <p:sldId id="1176" r:id="rId82"/>
    <p:sldId id="1177" r:id="rId83"/>
    <p:sldId id="1178" r:id="rId84"/>
    <p:sldId id="1179" r:id="rId85"/>
    <p:sldId id="1180" r:id="rId86"/>
    <p:sldId id="975" r:id="rId87"/>
    <p:sldId id="1123" r:id="rId88"/>
    <p:sldId id="1124" r:id="rId89"/>
    <p:sldId id="1125" r:id="rId90"/>
    <p:sldId id="1213" r:id="rId91"/>
    <p:sldId id="1211" r:id="rId92"/>
  </p:sldIdLst>
  <p:sldSz cx="9144000" cy="6858000" type="screen4x3"/>
  <p:notesSz cx="7077075" cy="93630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231E7D9-E8FD-4908-95BB-3604F3CA9764}" v="1" dt="2020-05-29T19:25:52.38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>
        <p:scale>
          <a:sx n="120" d="100"/>
          <a:sy n="120" d="100"/>
        </p:scale>
        <p:origin x="1326" y="2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1677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97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notesMaster" Target="notesMasters/notesMaster1.xml"/><Relationship Id="rId98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handoutMaster" Target="handoutMasters/handoutMaster1.xml"/><Relationship Id="rId9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iersach, David" userId="14a9feb0-85a7-4da4-be8a-c1e22b637acc" providerId="ADAL" clId="{6231E7D9-E8FD-4908-95BB-3604F3CA9764}"/>
    <pc:docChg chg="custSel delSld modSld">
      <pc:chgData name="Biersach, David" userId="14a9feb0-85a7-4da4-be8a-c1e22b637acc" providerId="ADAL" clId="{6231E7D9-E8FD-4908-95BB-3604F3CA9764}" dt="2020-05-29T19:25:56.584" v="2" actId="2696"/>
      <pc:docMkLst>
        <pc:docMk/>
      </pc:docMkLst>
      <pc:sldChg chg="del">
        <pc:chgData name="Biersach, David" userId="14a9feb0-85a7-4da4-be8a-c1e22b637acc" providerId="ADAL" clId="{6231E7D9-E8FD-4908-95BB-3604F3CA9764}" dt="2020-05-29T19:25:56.584" v="2" actId="2696"/>
        <pc:sldMkLst>
          <pc:docMk/>
          <pc:sldMk cId="1150352350" sldId="278"/>
        </pc:sldMkLst>
      </pc:sldChg>
      <pc:sldChg chg="modSp">
        <pc:chgData name="Biersach, David" userId="14a9feb0-85a7-4da4-be8a-c1e22b637acc" providerId="ADAL" clId="{6231E7D9-E8FD-4908-95BB-3604F3CA9764}" dt="2020-05-29T19:25:52.552" v="0" actId="27636"/>
        <pc:sldMkLst>
          <pc:docMk/>
          <pc:sldMk cId="206124625" sldId="464"/>
        </pc:sldMkLst>
        <pc:spChg chg="mod">
          <ac:chgData name="Biersach, David" userId="14a9feb0-85a7-4da4-be8a-c1e22b637acc" providerId="ADAL" clId="{6231E7D9-E8FD-4908-95BB-3604F3CA9764}" dt="2020-05-29T19:25:52.552" v="0" actId="27636"/>
          <ac:spMkLst>
            <pc:docMk/>
            <pc:sldMk cId="206124625" sldId="464"/>
            <ac:spMk id="3" creationId="{00000000-0000-0000-0000-000000000000}"/>
          </ac:spMkLst>
        </pc:spChg>
      </pc:sldChg>
      <pc:sldChg chg="modSp">
        <pc:chgData name="Biersach, David" userId="14a9feb0-85a7-4da4-be8a-c1e22b637acc" providerId="ADAL" clId="{6231E7D9-E8FD-4908-95BB-3604F3CA9764}" dt="2020-05-29T19:25:52.649" v="1" actId="27636"/>
        <pc:sldMkLst>
          <pc:docMk/>
          <pc:sldMk cId="320308749" sldId="465"/>
        </pc:sldMkLst>
        <pc:spChg chg="mod">
          <ac:chgData name="Biersach, David" userId="14a9feb0-85a7-4da4-be8a-c1e22b637acc" providerId="ADAL" clId="{6231E7D9-E8FD-4908-95BB-3604F3CA9764}" dt="2020-05-29T19:25:52.649" v="1" actId="27636"/>
          <ac:spMkLst>
            <pc:docMk/>
            <pc:sldMk cId="320308749" sldId="465"/>
            <ac:spMk id="3" creationId="{00000000-0000-0000-0000-00000000000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08705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r">
              <a:defRPr sz="1200"/>
            </a:lvl1pPr>
          </a:lstStyle>
          <a:p>
            <a:fld id="{A241AC98-512A-4A35-865E-757B6C1F07A2}" type="datetimeFigureOut">
              <a:rPr lang="en-US" smtClean="0"/>
              <a:t>7/5/2022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08705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r">
              <a:defRPr sz="1200"/>
            </a:lvl1pPr>
          </a:lstStyle>
          <a:p>
            <a:fld id="{825528D0-251A-41BC-8967-C65EDA3BFD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19552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08705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r">
              <a:defRPr sz="1200"/>
            </a:lvl1pPr>
          </a:lstStyle>
          <a:p>
            <a:fld id="{3854CEE7-15DE-41D9-8CA2-D1E137B1D850}" type="datetimeFigureOut">
              <a:rPr lang="en-US" smtClean="0"/>
              <a:t>7/5/2022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31925" y="1169988"/>
            <a:ext cx="4213225" cy="31607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638" tIns="46319" rIns="92638" bIns="4631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7708" y="4505662"/>
            <a:ext cx="5661660" cy="3687031"/>
          </a:xfrm>
          <a:prstGeom prst="rect">
            <a:avLst/>
          </a:prstGeom>
        </p:spPr>
        <p:txBody>
          <a:bodyPr vert="horz" lIns="92638" tIns="46319" rIns="92638" bIns="4631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08705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r">
              <a:defRPr sz="1200"/>
            </a:lvl1pPr>
          </a:lstStyle>
          <a:p>
            <a:fld id="{76317BBA-0BC6-419B-B826-088209688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19215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48641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20877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63302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21493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41081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17687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2722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27877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78305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251288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69937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486414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85908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85908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589861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117820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229721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017961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028038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2172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141267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30956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637391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115396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412470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552185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69767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92888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173892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085783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885346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862782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67278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970919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723527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716466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16242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90558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322478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949788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977464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818395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215203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77958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942747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661336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3413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180108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529169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364783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573503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025362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317498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02144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4844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010275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40660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43680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8645964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106333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2635964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918610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2378229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911566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660847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06950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9764896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6670772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8914608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486697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174615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897764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345053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79034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891659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196284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0102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4170124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4478408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525283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952586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3189844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54243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5641049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31436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65446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5EB2C-244D-4423-AD97-018ED6478B87}" type="datetime1">
              <a:rPr lang="en-US" smtClean="0"/>
              <a:t>7/5/2022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70655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41D1F-7576-4C60-B4EB-5115BC56CF40}" type="datetime1">
              <a:rPr lang="en-US" smtClean="0"/>
              <a:t>7/5/2022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55902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D1398-4D56-44F9-BA35-34ACF3159A64}" type="datetime1">
              <a:rPr lang="en-US" smtClean="0"/>
              <a:t>7/5/2022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7932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F632E-48CB-4EEB-A6B6-DEC7AD7CC976}" type="datetime1">
              <a:rPr lang="en-US" smtClean="0"/>
              <a:t>7/5/2022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52618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EE52C-3A57-458E-95F6-96B2FA9D1DD4}" type="datetime1">
              <a:rPr lang="en-US" smtClean="0"/>
              <a:t>7/5/2022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095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FC747-A48A-4FF2-8EE4-3E95ECD1C2A8}" type="datetime1">
              <a:rPr lang="en-US" smtClean="0"/>
              <a:t>7/5/2022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2927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F5758-AB7F-463D-B638-E1729B95E126}" type="datetime1">
              <a:rPr lang="en-US" smtClean="0"/>
              <a:t>7/5/2022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6537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18C77-7DD0-4738-BF52-D0EC9F78A76E}" type="datetime1">
              <a:rPr lang="en-US" smtClean="0"/>
              <a:t>7/5/2022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44194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970CF-13D9-4E1D-A74F-2CFE4953FCDB}" type="datetime1">
              <a:rPr lang="en-US" smtClean="0"/>
              <a:t>7/5/2022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02740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C49B9-4E1C-4967-B9CF-0BF9FECBE837}" type="datetime1">
              <a:rPr lang="en-US" smtClean="0"/>
              <a:t>7/5/2022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8694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38CBB-1F06-4333-9BBF-66628B15E581}" type="datetime1">
              <a:rPr lang="en-US" smtClean="0"/>
              <a:t>7/5/2022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7983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5EC883-F03C-4CA3-AF62-BEF30EEA4F65}" type="datetime1">
              <a:rPr lang="en-US" smtClean="0"/>
              <a:t>7/5/2022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0969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hyperlink" Target="mailto:dbiersach@bnl.gov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../media/image710.png"/><Relationship Id="rId12" Type="http://schemas.openxmlformats.org/officeDocument/2006/relationships/image" Target="NUL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../media/image20.png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17" Type="http://schemas.openxmlformats.org/officeDocument/2006/relationships/image" Target="NULL"/><Relationship Id="rId2" Type="http://schemas.openxmlformats.org/officeDocument/2006/relationships/notesSlide" Target="../notesSlides/notesSlide17.xml"/><Relationship Id="rId16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23.png"/><Relationship Id="rId7" Type="http://schemas.openxmlformats.org/officeDocument/2006/relationships/image" Target="NUL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16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150.png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NUL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NUL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NUL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0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37.png"/><Relationship Id="rId7" Type="http://schemas.openxmlformats.org/officeDocument/2006/relationships/image" Target="../media/image30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0.png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0.png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0.png"/><Relationship Id="rId3" Type="http://schemas.openxmlformats.org/officeDocument/2006/relationships/image" Target="../media/image45.png"/><Relationship Id="rId7" Type="http://schemas.openxmlformats.org/officeDocument/2006/relationships/image" Target="NUL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00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../media/image50.png"/><Relationship Id="rId5" Type="http://schemas.openxmlformats.org/officeDocument/2006/relationships/image" Target="NULL"/><Relationship Id="rId10" Type="http://schemas.openxmlformats.org/officeDocument/2006/relationships/image" Target="../media/image49.png"/><Relationship Id="rId4" Type="http://schemas.openxmlformats.org/officeDocument/2006/relationships/image" Target="NULL"/><Relationship Id="rId9" Type="http://schemas.openxmlformats.org/officeDocument/2006/relationships/image" Target="../media/image4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0.png"/><Relationship Id="rId7" Type="http://schemas.openxmlformats.org/officeDocument/2006/relationships/image" Target="../media/image570.png"/><Relationship Id="rId2" Type="http://schemas.openxmlformats.org/officeDocument/2006/relationships/image" Target="../media/image7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1.png"/><Relationship Id="rId5" Type="http://schemas.openxmlformats.org/officeDocument/2006/relationships/image" Target="../media/image1150.png"/><Relationship Id="rId4" Type="http://schemas.openxmlformats.org/officeDocument/2006/relationships/image" Target="../media/image75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69.png"/><Relationship Id="rId7" Type="http://schemas.openxmlformats.org/officeDocument/2006/relationships/image" Target="NUL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69.png"/><Relationship Id="rId7" Type="http://schemas.openxmlformats.org/officeDocument/2006/relationships/image" Target="NUL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69.png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../media/image70.png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3" Type="http://schemas.openxmlformats.org/officeDocument/2006/relationships/image" Target="../media/image69.png"/><Relationship Id="rId7" Type="http://schemas.openxmlformats.org/officeDocument/2006/relationships/image" Target="NULL"/><Relationship Id="rId12" Type="http://schemas.openxmlformats.org/officeDocument/2006/relationships/image" Target="NULL"/><Relationship Id="rId17" Type="http://schemas.openxmlformats.org/officeDocument/2006/relationships/image" Target="NULL"/><Relationship Id="rId2" Type="http://schemas.openxmlformats.org/officeDocument/2006/relationships/notesSlide" Target="../notesSlides/notesSlide53.xml"/><Relationship Id="rId16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../media/image71.png"/><Relationship Id="rId9" Type="http://schemas.openxmlformats.org/officeDocument/2006/relationships/image" Target="NUL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../media/image75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../media/image77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5" Type="http://schemas.openxmlformats.org/officeDocument/2006/relationships/image" Target="NULL"/><Relationship Id="rId4" Type="http://schemas.openxmlformats.org/officeDocument/2006/relationships/image" Target="../media/image79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5" Type="http://schemas.openxmlformats.org/officeDocument/2006/relationships/image" Target="NULL"/><Relationship Id="rId4" Type="http://schemas.openxmlformats.org/officeDocument/2006/relationships/image" Target="../media/image81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92.png"/><Relationship Id="rId7" Type="http://schemas.openxmlformats.org/officeDocument/2006/relationships/image" Target="../media/image96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Relationship Id="rId9" Type="http://schemas.openxmlformats.org/officeDocument/2006/relationships/image" Target="NUL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97.png"/><Relationship Id="rId7" Type="http://schemas.openxmlformats.org/officeDocument/2006/relationships/image" Target="../media/image99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../media/image98.png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100.png"/><Relationship Id="rId7" Type="http://schemas.openxmlformats.org/officeDocument/2006/relationships/image" Target="../media/image104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10" Type="http://schemas.openxmlformats.org/officeDocument/2006/relationships/image" Target="NULL"/><Relationship Id="rId4" Type="http://schemas.openxmlformats.org/officeDocument/2006/relationships/image" Target="../media/image101.png"/><Relationship Id="rId9" Type="http://schemas.openxmlformats.org/officeDocument/2006/relationships/image" Target="NULL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105.png"/><Relationship Id="rId7" Type="http://schemas.openxmlformats.org/officeDocument/2006/relationships/image" Target="../media/image108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.png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../media/image106.png"/><Relationship Id="rId9" Type="http://schemas.openxmlformats.org/officeDocument/2006/relationships/image" Target="NULL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../media/image110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../media/image109.png"/><Relationship Id="rId4" Type="http://schemas.openxmlformats.org/officeDocument/2006/relationships/image" Target="../media/image108.png"/><Relationship Id="rId9" Type="http://schemas.openxmlformats.org/officeDocument/2006/relationships/image" Target="../media/image111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7" Type="http://schemas.openxmlformats.org/officeDocument/2006/relationships/image" Target="../media/image113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2.png"/><Relationship Id="rId5" Type="http://schemas.openxmlformats.org/officeDocument/2006/relationships/image" Target="../media/image110.png"/><Relationship Id="rId4" Type="http://schemas.openxmlformats.org/officeDocument/2006/relationships/image" Target="NUL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.png"/><Relationship Id="rId5" Type="http://schemas.openxmlformats.org/officeDocument/2006/relationships/image" Target="NULL"/><Relationship Id="rId4" Type="http://schemas.openxmlformats.org/officeDocument/2006/relationships/image" Target="../media/image106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7" Type="http://schemas.openxmlformats.org/officeDocument/2006/relationships/image" Target="NULL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../media/image99.png"/><Relationship Id="rId4" Type="http://schemas.openxmlformats.org/officeDocument/2006/relationships/image" Target="../media/image124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125.png"/><Relationship Id="rId7" Type="http://schemas.openxmlformats.org/officeDocument/2006/relationships/image" Target="../media/image129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8.png"/><Relationship Id="rId5" Type="http://schemas.openxmlformats.org/officeDocument/2006/relationships/image" Target="../media/image127.png"/><Relationship Id="rId10" Type="http://schemas.openxmlformats.org/officeDocument/2006/relationships/image" Target="NULL"/><Relationship Id="rId4" Type="http://schemas.openxmlformats.org/officeDocument/2006/relationships/image" Target="../media/image126.png"/><Relationship Id="rId9" Type="http://schemas.openxmlformats.org/officeDocument/2006/relationships/image" Target="NUL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5" Type="http://schemas.openxmlformats.org/officeDocument/2006/relationships/image" Target="NULL"/><Relationship Id="rId4" Type="http://schemas.openxmlformats.org/officeDocument/2006/relationships/image" Target="../media/image134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5" Type="http://schemas.openxmlformats.org/officeDocument/2006/relationships/image" Target="NULL"/><Relationship Id="rId4" Type="http://schemas.openxmlformats.org/officeDocument/2006/relationships/image" Target="../media/image136.pn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0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9D8D1F-051C-48C7-91AB-482302FE3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</a:t>
            </a:fld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E6B80FB-A2B6-448B-9EA6-47A137F539D8}"/>
              </a:ext>
            </a:extLst>
          </p:cNvPr>
          <p:cNvGrpSpPr/>
          <p:nvPr/>
        </p:nvGrpSpPr>
        <p:grpSpPr>
          <a:xfrm>
            <a:off x="5725008" y="926279"/>
            <a:ext cx="3172691" cy="3923718"/>
            <a:chOff x="5697345" y="814191"/>
            <a:chExt cx="3172691" cy="3923718"/>
          </a:xfrm>
        </p:grpSpPr>
        <p:sp>
          <p:nvSpPr>
            <p:cNvPr id="10" name="TextBox 9"/>
            <p:cNvSpPr txBox="1"/>
            <p:nvPr/>
          </p:nvSpPr>
          <p:spPr>
            <a:xfrm>
              <a:off x="6023301" y="2308225"/>
              <a:ext cx="2520778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Dave Biersach</a:t>
              </a:r>
            </a:p>
            <a:p>
              <a:pPr algn="ctr"/>
              <a:r>
                <a:rPr lang="en-US" dirty="0"/>
                <a:t>Brookhaven National Laboratory</a:t>
              </a:r>
            </a:p>
            <a:p>
              <a:pPr algn="ctr"/>
              <a:r>
                <a:rPr lang="en-US" dirty="0">
                  <a:hlinkClick r:id="rId2"/>
                </a:rPr>
                <a:t>dbiersach@bnl.gov</a:t>
              </a:r>
              <a:endParaRPr lang="en-US" dirty="0"/>
            </a:p>
            <a:p>
              <a:pPr algn="ctr"/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8BD1FE5-8CB5-4983-AA2B-0B6C1209F452}"/>
                </a:ext>
              </a:extLst>
            </p:cNvPr>
            <p:cNvSpPr txBox="1"/>
            <p:nvPr/>
          </p:nvSpPr>
          <p:spPr>
            <a:xfrm>
              <a:off x="5697345" y="814191"/>
              <a:ext cx="317269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Foundations of</a:t>
              </a:r>
            </a:p>
            <a:p>
              <a:pPr algn="ctr"/>
              <a:r>
                <a:rPr lang="en-US" sz="2000" b="1" dirty="0"/>
                <a:t>Quantum Information Science </a:t>
              </a:r>
              <a:r>
                <a:rPr lang="en-US" sz="2000" dirty="0"/>
                <a:t>(QIS 101)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96F49F3-90CB-4580-B6E1-688074D23599}"/>
                </a:ext>
              </a:extLst>
            </p:cNvPr>
            <p:cNvSpPr txBox="1"/>
            <p:nvPr/>
          </p:nvSpPr>
          <p:spPr>
            <a:xfrm>
              <a:off x="5961841" y="4091578"/>
              <a:ext cx="264369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Session 22</a:t>
              </a:r>
            </a:p>
            <a:p>
              <a:pPr algn="ctr"/>
              <a:r>
                <a:rPr lang="en-US" dirty="0"/>
                <a:t>Quantum Mechanics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E8F0142-ECFC-49A0-A20F-FC96FABF43C8}"/>
              </a:ext>
            </a:extLst>
          </p:cNvPr>
          <p:cNvGrpSpPr/>
          <p:nvPr/>
        </p:nvGrpSpPr>
        <p:grpSpPr>
          <a:xfrm>
            <a:off x="337120" y="2496233"/>
            <a:ext cx="5331847" cy="3779990"/>
            <a:chOff x="337120" y="2496233"/>
            <a:chExt cx="5331847" cy="377999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8832D4A-5617-46DB-9DCD-50AC9971D6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7120" y="2496233"/>
              <a:ext cx="2461917" cy="377999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87B0963-E82A-433A-8DE4-C642C97336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60770" y="2496233"/>
              <a:ext cx="2808197" cy="1938563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87D095A-43D5-408E-A6E8-9DD7E66B1F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60770" y="4492514"/>
              <a:ext cx="2808197" cy="178370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06A550A9-13E2-41B1-AAF4-6A6BD9ED068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0590" y="4714038"/>
              <a:ext cx="1474976" cy="1474976"/>
            </a:xfrm>
            <a:prstGeom prst="rect">
              <a:avLst/>
            </a:prstGeom>
          </p:spPr>
        </p:pic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072BA07B-70DB-4F14-B45F-191539F1BD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6251" y="837531"/>
            <a:ext cx="3873585" cy="132808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02A7DBD-F029-4698-9BC7-351B5923220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6028" y="5701304"/>
            <a:ext cx="2330650" cy="568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0992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wave_packet.ipynb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10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F3BD250-0C90-7655-EB65-CEDC099B09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0571" y="1603970"/>
            <a:ext cx="5342857" cy="4752381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81170AF4-4F6F-71BB-D917-F263A5E68599}"/>
              </a:ext>
            </a:extLst>
          </p:cNvPr>
          <p:cNvGrpSpPr/>
          <p:nvPr/>
        </p:nvGrpSpPr>
        <p:grpSpPr>
          <a:xfrm>
            <a:off x="5775491" y="1832180"/>
            <a:ext cx="1076632" cy="369332"/>
            <a:chOff x="4968362" y="2079211"/>
            <a:chExt cx="1076632" cy="369332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135073FB-80D3-46C8-6405-D842A47066F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6F63900-62AE-3058-D948-F77CD9D06152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11370F3-7481-313A-FEEC-D1C8BC60CC6C}"/>
              </a:ext>
            </a:extLst>
          </p:cNvPr>
          <p:cNvGrpSpPr/>
          <p:nvPr/>
        </p:nvGrpSpPr>
        <p:grpSpPr>
          <a:xfrm>
            <a:off x="6928430" y="2313606"/>
            <a:ext cx="1076632" cy="369332"/>
            <a:chOff x="4704120" y="2356972"/>
            <a:chExt cx="1076632" cy="369332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BCA417AB-C87E-75BF-71F5-6063092606A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93E8771-C7E2-FE70-1D56-83CE12238966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7FA6E51-4D73-58C6-B35B-E83CE6D4EFBD}"/>
              </a:ext>
            </a:extLst>
          </p:cNvPr>
          <p:cNvGrpSpPr/>
          <p:nvPr/>
        </p:nvGrpSpPr>
        <p:grpSpPr>
          <a:xfrm>
            <a:off x="6276422" y="2806940"/>
            <a:ext cx="1068643" cy="369332"/>
            <a:chOff x="3647644" y="4910075"/>
            <a:chExt cx="1068643" cy="36933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A1A5D68-4B55-C75E-2280-A37B29BB6332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2DB27E54-69F1-1972-8518-675B8B5ACC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C92E45C-F076-E4D7-3FFA-5136547D5DE8}"/>
              </a:ext>
            </a:extLst>
          </p:cNvPr>
          <p:cNvGrpSpPr/>
          <p:nvPr/>
        </p:nvGrpSpPr>
        <p:grpSpPr>
          <a:xfrm>
            <a:off x="5330218" y="3309748"/>
            <a:ext cx="1064340" cy="369332"/>
            <a:chOff x="3647644" y="5421073"/>
            <a:chExt cx="1064340" cy="36933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FFD6AF0-88AE-B51A-C0DF-58DF42A4B388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A481858F-579C-446C-E93F-C17908829D0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7AEF3A1-103C-193A-ECEC-E602EA0DCA70}"/>
              </a:ext>
            </a:extLst>
          </p:cNvPr>
          <p:cNvGrpSpPr/>
          <p:nvPr/>
        </p:nvGrpSpPr>
        <p:grpSpPr>
          <a:xfrm>
            <a:off x="5734150" y="3543134"/>
            <a:ext cx="1068643" cy="369332"/>
            <a:chOff x="3647644" y="5359159"/>
            <a:chExt cx="1068643" cy="36933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D5F3DDF-F55D-A29D-059A-B47069721F8F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A36C3A25-DAED-1BF2-F6FC-E21F73648B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4F02F22-04B5-264E-908D-6FF289E94B9E}"/>
              </a:ext>
            </a:extLst>
          </p:cNvPr>
          <p:cNvGrpSpPr/>
          <p:nvPr/>
        </p:nvGrpSpPr>
        <p:grpSpPr>
          <a:xfrm>
            <a:off x="5865734" y="4252725"/>
            <a:ext cx="1076632" cy="369332"/>
            <a:chOff x="2157212" y="5356391"/>
            <a:chExt cx="1076632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566EA1A-CA2C-C481-D323-93D0B4B58FF2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14ED2C7E-A6AF-B140-30EF-A83E82A53B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6872BC4-7566-A423-7E6E-2D5BC5410A49}"/>
              </a:ext>
            </a:extLst>
          </p:cNvPr>
          <p:cNvGrpSpPr/>
          <p:nvPr/>
        </p:nvGrpSpPr>
        <p:grpSpPr>
          <a:xfrm>
            <a:off x="7047699" y="4744520"/>
            <a:ext cx="1076632" cy="369332"/>
            <a:chOff x="2157212" y="5356391"/>
            <a:chExt cx="1076632" cy="36933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FEBDBA9-2933-BCF1-D18D-44EB09335B75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E304C47E-FB9A-BF95-01FE-CC2D6A7AB5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C1230029-5A2F-01FF-E2A8-6AB3E9EC7C44}"/>
              </a:ext>
            </a:extLst>
          </p:cNvPr>
          <p:cNvGrpSpPr/>
          <p:nvPr/>
        </p:nvGrpSpPr>
        <p:grpSpPr>
          <a:xfrm>
            <a:off x="4913417" y="5463720"/>
            <a:ext cx="1076632" cy="369332"/>
            <a:chOff x="2157212" y="5356391"/>
            <a:chExt cx="1076632" cy="369332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6191596-33BF-713A-7EFC-1BD468A42173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BDA560E9-A8ED-985B-88C7-5E777568344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050BA1E5-E425-03A9-A2F6-77EE7F139169}"/>
              </a:ext>
            </a:extLst>
          </p:cNvPr>
          <p:cNvGrpSpPr/>
          <p:nvPr/>
        </p:nvGrpSpPr>
        <p:grpSpPr>
          <a:xfrm>
            <a:off x="6241513" y="3771641"/>
            <a:ext cx="1076632" cy="369332"/>
            <a:chOff x="2157212" y="5356391"/>
            <a:chExt cx="1076632" cy="369332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5B6FB46-66DC-8CE7-A61C-E39A2C8153E2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8031B65B-4A17-1A56-EFA0-47CEAFCC409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D5D7770B-098E-BE49-89E4-2ECC8095E642}"/>
              </a:ext>
            </a:extLst>
          </p:cNvPr>
          <p:cNvGrpSpPr/>
          <p:nvPr/>
        </p:nvGrpSpPr>
        <p:grpSpPr>
          <a:xfrm>
            <a:off x="5226424" y="5703971"/>
            <a:ext cx="1076632" cy="369332"/>
            <a:chOff x="2157212" y="5356391"/>
            <a:chExt cx="1076632" cy="3693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6058BFB-DEB6-79B1-D0DE-1A26E4A00A84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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10775731-9425-9DE6-F587-23D05C7525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44558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DC254A5-5DAE-05AC-C280-C5FE1C8086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3427" y="1620753"/>
            <a:ext cx="4457143" cy="280952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wave_packet.ipynb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11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1170AF4-4F6F-71BB-D917-F263A5E68599}"/>
              </a:ext>
            </a:extLst>
          </p:cNvPr>
          <p:cNvGrpSpPr/>
          <p:nvPr/>
        </p:nvGrpSpPr>
        <p:grpSpPr>
          <a:xfrm>
            <a:off x="4987353" y="1645200"/>
            <a:ext cx="1076632" cy="369332"/>
            <a:chOff x="4968362" y="2079211"/>
            <a:chExt cx="1076632" cy="369332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135073FB-80D3-46C8-6405-D842A47066F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6F63900-62AE-3058-D948-F77CD9D06152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11370F3-7481-313A-FEEC-D1C8BC60CC6C}"/>
              </a:ext>
            </a:extLst>
          </p:cNvPr>
          <p:cNvGrpSpPr/>
          <p:nvPr/>
        </p:nvGrpSpPr>
        <p:grpSpPr>
          <a:xfrm>
            <a:off x="4894164" y="2120050"/>
            <a:ext cx="1076632" cy="369332"/>
            <a:chOff x="4704120" y="2356972"/>
            <a:chExt cx="1076632" cy="369332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BCA417AB-C87E-75BF-71F5-6063092606A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93E8771-C7E2-FE70-1D56-83CE12238966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7FA6E51-4D73-58C6-B35B-E83CE6D4EFBD}"/>
              </a:ext>
            </a:extLst>
          </p:cNvPr>
          <p:cNvGrpSpPr/>
          <p:nvPr/>
        </p:nvGrpSpPr>
        <p:grpSpPr>
          <a:xfrm>
            <a:off x="4010301" y="2615126"/>
            <a:ext cx="1068643" cy="369332"/>
            <a:chOff x="3647644" y="4910075"/>
            <a:chExt cx="1068643" cy="36933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A1A5D68-4B55-C75E-2280-A37B29BB6332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2DB27E54-69F1-1972-8518-675B8B5ACC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C92E45C-F076-E4D7-3FFA-5136547D5DE8}"/>
              </a:ext>
            </a:extLst>
          </p:cNvPr>
          <p:cNvGrpSpPr/>
          <p:nvPr/>
        </p:nvGrpSpPr>
        <p:grpSpPr>
          <a:xfrm>
            <a:off x="4768514" y="3350517"/>
            <a:ext cx="1064340" cy="369332"/>
            <a:chOff x="3647644" y="5421073"/>
            <a:chExt cx="1064340" cy="36933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FFD6AF0-88AE-B51A-C0DF-58DF42A4B388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A481858F-579C-446C-E93F-C17908829D0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7AEF3A1-103C-193A-ECEC-E602EA0DCA70}"/>
              </a:ext>
            </a:extLst>
          </p:cNvPr>
          <p:cNvGrpSpPr/>
          <p:nvPr/>
        </p:nvGrpSpPr>
        <p:grpSpPr>
          <a:xfrm>
            <a:off x="6733349" y="3593247"/>
            <a:ext cx="1068643" cy="369332"/>
            <a:chOff x="3647644" y="5359159"/>
            <a:chExt cx="1068643" cy="36933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D5F3DDF-F55D-A29D-059A-B47069721F8F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A36C3A25-DAED-1BF2-F6FC-E21F73648B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4F02F22-04B5-264E-908D-6FF289E94B9E}"/>
              </a:ext>
            </a:extLst>
          </p:cNvPr>
          <p:cNvGrpSpPr/>
          <p:nvPr/>
        </p:nvGrpSpPr>
        <p:grpSpPr>
          <a:xfrm>
            <a:off x="4703891" y="4070053"/>
            <a:ext cx="1076632" cy="369332"/>
            <a:chOff x="2157212" y="5356391"/>
            <a:chExt cx="1076632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566EA1A-CA2C-C481-D323-93D0B4B58FF2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14ED2C7E-A6AF-B140-30EF-A83E82A53B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050BA1E5-E425-03A9-A2F6-77EE7F139169}"/>
              </a:ext>
            </a:extLst>
          </p:cNvPr>
          <p:cNvGrpSpPr/>
          <p:nvPr/>
        </p:nvGrpSpPr>
        <p:grpSpPr>
          <a:xfrm>
            <a:off x="5679897" y="3818018"/>
            <a:ext cx="1076632" cy="369332"/>
            <a:chOff x="2157212" y="5356391"/>
            <a:chExt cx="1076632" cy="369332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5B6FB46-66DC-8CE7-A61C-E39A2C8153E2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8031B65B-4A17-1A56-EFA0-47CEAFCC409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06163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1 - wave_packet.ipynb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39DFA1-EC41-B25C-9A74-E51C39A6F9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8296" y="1217188"/>
            <a:ext cx="7187408" cy="5390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907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5981F88-085B-5A34-9F1C-F08BAD4123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8297" y="1217189"/>
            <a:ext cx="7187408" cy="5390556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2 - wave_packet.ipynb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99069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1EF603B-0FDA-47C2-94ED-F31458E18B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8296" y="1217189"/>
            <a:ext cx="7187408" cy="5390556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3 - wave_packet.ipynb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49609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31BF957-F842-4178-882D-0D2416C97C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8297" y="1217190"/>
            <a:ext cx="7187408" cy="5390556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4 - wave_packet.ipynb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59586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Deriving Schrödinger's Equation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16</a:t>
            </a:fld>
            <a:endParaRPr lang="en-US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D714062-CFEC-4962-A284-2EDF8F8331D1}"/>
              </a:ext>
            </a:extLst>
          </p:cNvPr>
          <p:cNvGrpSpPr/>
          <p:nvPr/>
        </p:nvGrpSpPr>
        <p:grpSpPr>
          <a:xfrm>
            <a:off x="787581" y="1565699"/>
            <a:ext cx="3288369" cy="520463"/>
            <a:chOff x="698105" y="1447593"/>
            <a:chExt cx="3288369" cy="52046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0E0BA9B5-4ABA-440C-B697-077524B716E9}"/>
                    </a:ext>
                  </a:extLst>
                </p:cNvPr>
                <p:cNvSpPr txBox="1"/>
                <p:nvPr/>
              </p:nvSpPr>
              <p:spPr>
                <a:xfrm>
                  <a:off x="698105" y="1569325"/>
                  <a:ext cx="92390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0E0BA9B5-4ABA-440C-B697-077524B716E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8105" y="1569325"/>
                  <a:ext cx="923907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3289" t="-2222" r="-7895" b="-3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0C13079F-B596-4231-B4F3-DB427DED2E4D}"/>
                    </a:ext>
                  </a:extLst>
                </p:cNvPr>
                <p:cNvSpPr txBox="1"/>
                <p:nvPr/>
              </p:nvSpPr>
              <p:spPr>
                <a:xfrm>
                  <a:off x="2101717" y="1470644"/>
                  <a:ext cx="611834" cy="47436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0C13079F-B596-4231-B4F3-DB427DED2E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01717" y="1470644"/>
                  <a:ext cx="611834" cy="474361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023BE80C-E64F-484F-A05E-8DE8DDE208D6}"/>
                    </a:ext>
                  </a:extLst>
                </p:cNvPr>
                <p:cNvSpPr txBox="1"/>
                <p:nvPr/>
              </p:nvSpPr>
              <p:spPr>
                <a:xfrm>
                  <a:off x="3229408" y="1447593"/>
                  <a:ext cx="757066" cy="52046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023BE80C-E64F-484F-A05E-8DE8DDE208D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29408" y="1447593"/>
                  <a:ext cx="757066" cy="520463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A701138-31BB-4157-875D-646B13248055}"/>
              </a:ext>
            </a:extLst>
          </p:cNvPr>
          <p:cNvGrpSpPr/>
          <p:nvPr/>
        </p:nvGrpSpPr>
        <p:grpSpPr>
          <a:xfrm>
            <a:off x="747885" y="2489647"/>
            <a:ext cx="4263261" cy="844078"/>
            <a:chOff x="658409" y="2098468"/>
            <a:chExt cx="4263261" cy="84407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69ED30D9-13D7-4AA4-A88E-39E1649CC8A8}"/>
                    </a:ext>
                  </a:extLst>
                </p:cNvPr>
                <p:cNvSpPr txBox="1"/>
                <p:nvPr/>
              </p:nvSpPr>
              <p:spPr>
                <a:xfrm>
                  <a:off x="658409" y="2098468"/>
                  <a:ext cx="1003298" cy="61093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69ED30D9-13D7-4AA4-A88E-39E1649CC8A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8409" y="2098468"/>
                  <a:ext cx="1003298" cy="610936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98A5B225-82CC-4E48-9E34-D3A1100490BA}"/>
                    </a:ext>
                  </a:extLst>
                </p:cNvPr>
                <p:cNvSpPr txBox="1"/>
                <p:nvPr/>
              </p:nvSpPr>
              <p:spPr>
                <a:xfrm>
                  <a:off x="2352829" y="2111549"/>
                  <a:ext cx="2568841" cy="830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James Clerk Maxwell "Radiation Pressure" (1862)</a:t>
                  </a:r>
                </a:p>
                <a:p>
                  <a:pPr algn="ctr"/>
                  <a14:m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1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a14:m>
                  <a:r>
                    <a:rPr lang="en-US" sz="1400" dirty="0">
                      <a:solidFill>
                        <a:srgbClr val="7030A0"/>
                      </a:solidFill>
                    </a:rPr>
                    <a:t> momentum</a:t>
                  </a:r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98A5B225-82CC-4E48-9E34-D3A1100490B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52829" y="2111549"/>
                  <a:ext cx="2568841" cy="830997"/>
                </a:xfrm>
                <a:prstGeom prst="rect">
                  <a:avLst/>
                </a:prstGeom>
                <a:blipFill>
                  <a:blip r:embed="rId7"/>
                  <a:stretch>
                    <a:fillRect t="-2206" b="-294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3D1E64F-8C7A-476B-B021-695D16B8C946}"/>
              </a:ext>
            </a:extLst>
          </p:cNvPr>
          <p:cNvGrpSpPr/>
          <p:nvPr/>
        </p:nvGrpSpPr>
        <p:grpSpPr>
          <a:xfrm>
            <a:off x="560243" y="3504068"/>
            <a:ext cx="4925014" cy="338554"/>
            <a:chOff x="470767" y="2923035"/>
            <a:chExt cx="4925014" cy="33855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9A40C02D-8D29-4E3C-86DA-12C46BDBACBF}"/>
                    </a:ext>
                  </a:extLst>
                </p:cNvPr>
                <p:cNvSpPr txBox="1"/>
                <p:nvPr/>
              </p:nvSpPr>
              <p:spPr>
                <a:xfrm>
                  <a:off x="470767" y="2953813"/>
                  <a:ext cx="137858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=ℏ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9A40C02D-8D29-4E3C-86DA-12C46BDBAC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0767" y="2953813"/>
                  <a:ext cx="1378583" cy="276999"/>
                </a:xfrm>
                <a:prstGeom prst="rect">
                  <a:avLst/>
                </a:prstGeom>
                <a:blipFill>
                  <a:blip r:embed="rId8"/>
                  <a:stretch>
                    <a:fillRect l="-3982" t="-2222" r="-3982" b="-3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89342E1-C347-463F-899E-AF5C4485F72D}"/>
                </a:ext>
              </a:extLst>
            </p:cNvPr>
            <p:cNvSpPr txBox="1"/>
            <p:nvPr/>
          </p:nvSpPr>
          <p:spPr>
            <a:xfrm>
              <a:off x="2227026" y="2923035"/>
              <a:ext cx="31687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Max Planck &amp; Albert Einstein (1905)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A3A1C9CE-DEB8-42DF-8307-C6DCC1BFC868}"/>
              </a:ext>
            </a:extLst>
          </p:cNvPr>
          <p:cNvGrpSpPr/>
          <p:nvPr/>
        </p:nvGrpSpPr>
        <p:grpSpPr>
          <a:xfrm>
            <a:off x="515509" y="4246106"/>
            <a:ext cx="4568238" cy="1046195"/>
            <a:chOff x="470767" y="4638942"/>
            <a:chExt cx="4568238" cy="104619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A64705BC-D981-4FAC-9920-530CB8216BC2}"/>
                    </a:ext>
                  </a:extLst>
                </p:cNvPr>
                <p:cNvSpPr txBox="1"/>
                <p:nvPr/>
              </p:nvSpPr>
              <p:spPr>
                <a:xfrm>
                  <a:off x="470767" y="4638942"/>
                  <a:ext cx="4568238" cy="58830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ℏ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ℏ</m:t>
                            </m:r>
                            <m:d>
                              <m:d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</m:d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ℏ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  <m:box>
                                  <m:box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boxPr>
                                  <m:e>
                                    <m:argPr>
                                      <m:argSz m:val="-1"/>
                                    </m:argPr>
                                    <m:f>
                                      <m:f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num>
                                      <m:den>
                                        <m:r>
                                          <a:rPr lang="en-US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den>
                                    </m:f>
                                  </m:e>
                                </m:box>
                              </m:e>
                            </m:d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ℏ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ℏ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A64705BC-D981-4FAC-9920-530CB8216BC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0767" y="4638942"/>
                  <a:ext cx="4568238" cy="588303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326C999-2200-458B-9DBD-D1076647680B}"/>
                </a:ext>
              </a:extLst>
            </p:cNvPr>
            <p:cNvSpPr txBox="1"/>
            <p:nvPr/>
          </p:nvSpPr>
          <p:spPr>
            <a:xfrm>
              <a:off x="703143" y="5346583"/>
              <a:ext cx="421734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7030A0"/>
                  </a:solidFill>
                </a:rPr>
                <a:t>Louis de Broglie "wave particle duality" (1924)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69FBAF0-82EF-4073-9F1F-A884C0F1B248}"/>
                  </a:ext>
                </a:extLst>
              </p:cNvPr>
              <p:cNvSpPr txBox="1"/>
              <p:nvPr/>
            </p:nvSpPr>
            <p:spPr>
              <a:xfrm>
                <a:off x="6874133" y="1565699"/>
                <a:ext cx="81105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𝑚𝑣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69FBAF0-82EF-4073-9F1F-A884C0F1B2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4133" y="1565699"/>
                <a:ext cx="811056" cy="276999"/>
              </a:xfrm>
              <a:prstGeom prst="rect">
                <a:avLst/>
              </a:prstGeom>
              <a:blipFill>
                <a:blip r:embed="rId10"/>
                <a:stretch>
                  <a:fillRect l="-6767" r="-3759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87DB91F-A0CD-436E-B206-8F2A4672DBE0}"/>
                  </a:ext>
                </a:extLst>
              </p:cNvPr>
              <p:cNvSpPr txBox="1"/>
              <p:nvPr/>
            </p:nvSpPr>
            <p:spPr>
              <a:xfrm>
                <a:off x="5930830" y="2388471"/>
                <a:ext cx="2697662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𝐾𝐸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ℏ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87DB91F-A0CD-436E-B206-8F2A4672DB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0830" y="2388471"/>
                <a:ext cx="2697662" cy="55579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9ECAC02-40AF-4382-BD16-F32D048C7867}"/>
                  </a:ext>
                </a:extLst>
              </p:cNvPr>
              <p:cNvSpPr txBox="1"/>
              <p:nvPr/>
            </p:nvSpPr>
            <p:spPr>
              <a:xfrm>
                <a:off x="6051953" y="3490037"/>
                <a:ext cx="2455416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𝐾𝐸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ℏ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V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9ECAC02-40AF-4382-BD16-F32D048C78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1953" y="3490037"/>
                <a:ext cx="2455416" cy="55579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BBFFE09-6864-4C68-8888-E2002178C1A7}"/>
                  </a:ext>
                </a:extLst>
              </p:cNvPr>
              <p:cNvSpPr txBox="1"/>
              <p:nvPr/>
            </p:nvSpPr>
            <p:spPr>
              <a:xfrm>
                <a:off x="6007368" y="4591603"/>
                <a:ext cx="2544586" cy="6481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=ℏ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ℏ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V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BBFFE09-6864-4C68-8888-E2002178C1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7368" y="4591603"/>
                <a:ext cx="2544586" cy="648126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D19DC5D3-AB00-45B6-9041-E85FC5300FE2}"/>
              </a:ext>
            </a:extLst>
          </p:cNvPr>
          <p:cNvSpPr txBox="1"/>
          <p:nvPr/>
        </p:nvSpPr>
        <p:spPr>
          <a:xfrm>
            <a:off x="4279398" y="1535408"/>
            <a:ext cx="13316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7030A0"/>
                </a:solidFill>
              </a:rPr>
              <a:t>Do you </a:t>
            </a:r>
            <a:r>
              <a:rPr lang="en-US" sz="1600" i="1" dirty="0">
                <a:solidFill>
                  <a:srgbClr val="7030A0"/>
                </a:solidFill>
              </a:rPr>
              <a:t>know</a:t>
            </a:r>
            <a:r>
              <a:rPr lang="en-US" sz="1600" dirty="0">
                <a:solidFill>
                  <a:srgbClr val="7030A0"/>
                </a:solidFill>
              </a:rPr>
              <a:t> waves?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4E501E9-911B-4618-A1DD-EE9C65066DDE}"/>
              </a:ext>
            </a:extLst>
          </p:cNvPr>
          <p:cNvSpPr/>
          <p:nvPr/>
        </p:nvSpPr>
        <p:spPr>
          <a:xfrm>
            <a:off x="1560786" y="3504068"/>
            <a:ext cx="378040" cy="33855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232A173-1B05-44F0-A723-4BAFB419373B}"/>
              </a:ext>
            </a:extLst>
          </p:cNvPr>
          <p:cNvSpPr/>
          <p:nvPr/>
        </p:nvSpPr>
        <p:spPr>
          <a:xfrm>
            <a:off x="6716645" y="4809453"/>
            <a:ext cx="378040" cy="33855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8CB6A82F-AF35-4C24-A1B3-1C92234143BB}"/>
              </a:ext>
            </a:extLst>
          </p:cNvPr>
          <p:cNvCxnSpPr>
            <a:stCxn id="5" idx="2"/>
            <a:endCxn id="26" idx="0"/>
          </p:cNvCxnSpPr>
          <p:nvPr/>
        </p:nvCxnSpPr>
        <p:spPr>
          <a:xfrm rot="16200000" flipH="1">
            <a:off x="3844320" y="1748107"/>
            <a:ext cx="966831" cy="5155859"/>
          </a:xfrm>
          <a:prstGeom prst="bentConnector3">
            <a:avLst>
              <a:gd name="adj1" fmla="val 32063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2516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  <p:bldP spid="21" grpId="0"/>
      <p:bldP spid="3" grpId="0"/>
      <p:bldP spid="5" grpId="0" animBg="1"/>
      <p:bldP spid="2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Deriving Schrödinger's Equation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0A20064-6C06-4317-B338-C00727B8BAF1}"/>
                  </a:ext>
                </a:extLst>
              </p:cNvPr>
              <p:cNvSpPr txBox="1"/>
              <p:nvPr/>
            </p:nvSpPr>
            <p:spPr>
              <a:xfrm>
                <a:off x="3211235" y="1481519"/>
                <a:ext cx="2072619" cy="2955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Ψ</m:t>
                      </m:r>
                      <m:d>
                        <m:dPr>
                          <m:ctrlPr>
                            <a:rPr lang="el-G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0A20064-6C06-4317-B338-C00727B8BA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1235" y="1481519"/>
                <a:ext cx="2072619" cy="295594"/>
              </a:xfrm>
              <a:prstGeom prst="rect">
                <a:avLst/>
              </a:prstGeom>
              <a:blipFill>
                <a:blip r:embed="rId3"/>
                <a:stretch>
                  <a:fillRect l="-2353" t="-2041" b="-61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9F08B79-1915-48CE-A874-A02DE1B208C0}"/>
                  </a:ext>
                </a:extLst>
              </p:cNvPr>
              <p:cNvSpPr txBox="1"/>
              <p:nvPr/>
            </p:nvSpPr>
            <p:spPr>
              <a:xfrm>
                <a:off x="1699105" y="2052395"/>
                <a:ext cx="1763944" cy="5375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Ψ</m:t>
                          </m:r>
                          <m:d>
                            <m:dPr>
                              <m:ctrl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Ψ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9F08B79-1915-48CE-A874-A02DE1B208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9105" y="2052395"/>
                <a:ext cx="1763944" cy="53751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10EE273-EA3B-42AC-B6C7-6CCFA8CE64E7}"/>
                  </a:ext>
                </a:extLst>
              </p:cNvPr>
              <p:cNvSpPr txBox="1"/>
              <p:nvPr/>
            </p:nvSpPr>
            <p:spPr>
              <a:xfrm>
                <a:off x="1993801" y="3759523"/>
                <a:ext cx="1174552" cy="5266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Ψ</m:t>
                          </m:r>
                        </m:den>
                      </m:f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Ψ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10EE273-EA3B-42AC-B6C7-6CCFA8CE64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3801" y="3759523"/>
                <a:ext cx="1174552" cy="52668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F38F92B-50CC-451C-910F-26647592C7A7}"/>
                  </a:ext>
                </a:extLst>
              </p:cNvPr>
              <p:cNvSpPr txBox="1"/>
              <p:nvPr/>
            </p:nvSpPr>
            <p:spPr>
              <a:xfrm>
                <a:off x="1584490" y="2927535"/>
                <a:ext cx="1993174" cy="4678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den>
                      </m:f>
                      <m:r>
                        <a:rPr lang="en-US" sz="1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6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6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num>
                            <m:den>
                              <m:r>
                                <a:rPr lang="en-US" sz="16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6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den>
                          </m:f>
                        </m:e>
                      </m:d>
                      <m:f>
                        <m:fPr>
                          <m:ctrlPr>
                            <a:rPr lang="en-US" sz="16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6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den>
                      </m:f>
                      <m:r>
                        <a:rPr lang="en-US" sz="1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num>
                        <m:den>
                          <m:r>
                            <a:rPr lang="en-US" sz="1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  <m:r>
                        <a:rPr lang="en-US" sz="1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1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sz="14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F38F92B-50CC-451C-910F-26647592C7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4490" y="2927535"/>
                <a:ext cx="1993174" cy="467820"/>
              </a:xfrm>
              <a:prstGeom prst="rect">
                <a:avLst/>
              </a:prstGeom>
              <a:blipFill>
                <a:blip r:embed="rId6"/>
                <a:stretch>
                  <a:fillRect b="-12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4528567-6B64-4B85-B097-C0B34AF75827}"/>
                  </a:ext>
                </a:extLst>
              </p:cNvPr>
              <p:cNvSpPr txBox="1"/>
              <p:nvPr/>
            </p:nvSpPr>
            <p:spPr>
              <a:xfrm>
                <a:off x="5128732" y="2052395"/>
                <a:ext cx="1550746" cy="5375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Ψ</m:t>
                          </m:r>
                          <m:d>
                            <m:dPr>
                              <m:ctrl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𝑖𝑘</m:t>
                      </m:r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Ψ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4528567-6B64-4B85-B097-C0B34AF758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8732" y="2052395"/>
                <a:ext cx="1550746" cy="53751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4C3EF82-0ECF-4DA0-B601-DD93224B6216}"/>
                  </a:ext>
                </a:extLst>
              </p:cNvPr>
              <p:cNvSpPr txBox="1"/>
              <p:nvPr/>
            </p:nvSpPr>
            <p:spPr>
              <a:xfrm>
                <a:off x="4897612" y="2883549"/>
                <a:ext cx="1960087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Ψ</m:t>
                          </m:r>
                          <m:d>
                            <m:dPr>
                              <m:ctrl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Ψ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4C3EF82-0ECF-4DA0-B601-DD93224B62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7612" y="2883549"/>
                <a:ext cx="1960087" cy="55579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C10A43F-73EB-495E-A516-8FA035123CC8}"/>
                  </a:ext>
                </a:extLst>
              </p:cNvPr>
              <p:cNvSpPr txBox="1"/>
              <p:nvPr/>
            </p:nvSpPr>
            <p:spPr>
              <a:xfrm>
                <a:off x="5175252" y="3744968"/>
                <a:ext cx="1457707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Ψ</m:t>
                          </m:r>
                        </m:den>
                      </m:f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Ψ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C10A43F-73EB-495E-A516-8FA035123C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5252" y="3744968"/>
                <a:ext cx="1457707" cy="55579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7DE4CE6-DC94-4417-91F8-61D4FD3330DD}"/>
                  </a:ext>
                </a:extLst>
              </p:cNvPr>
              <p:cNvSpPr txBox="1"/>
              <p:nvPr/>
            </p:nvSpPr>
            <p:spPr>
              <a:xfrm>
                <a:off x="623558" y="4816668"/>
                <a:ext cx="2544586" cy="6481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=ℏ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ℏ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V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7DE4CE6-DC94-4417-91F8-61D4FD3330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558" y="4816668"/>
                <a:ext cx="2544586" cy="64812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61B740B-7749-4DC8-A43E-B969882049CF}"/>
                  </a:ext>
                </a:extLst>
              </p:cNvPr>
              <p:cNvSpPr txBox="1"/>
              <p:nvPr/>
            </p:nvSpPr>
            <p:spPr>
              <a:xfrm>
                <a:off x="3782413" y="4780569"/>
                <a:ext cx="4243384" cy="7203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ℏ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Ψ</m:t>
                              </m:r>
                            </m:den>
                          </m:f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m:rPr>
                                  <m:sty m:val="p"/>
                                </m:r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Ψ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ℏ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Ψ</m:t>
                              </m:r>
                            </m:den>
                          </m:f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m:rPr>
                                  <m:sty m:val="p"/>
                                </m:r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Ψ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V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61B740B-7749-4DC8-A43E-B969882049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2413" y="4780569"/>
                <a:ext cx="4243384" cy="72032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91578D3-CB15-4E60-B7EF-A08F0A2689E4}"/>
                  </a:ext>
                </a:extLst>
              </p:cNvPr>
              <p:cNvSpPr txBox="1"/>
              <p:nvPr/>
            </p:nvSpPr>
            <p:spPr>
              <a:xfrm>
                <a:off x="4542744" y="5731967"/>
                <a:ext cx="3303407" cy="6481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ℏ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Ψ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ℏ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Ψ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V</m:t>
                      </m:r>
                      <m:r>
                        <m:rPr>
                          <m:sty m:val="p"/>
                        </m:rP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Ψ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91578D3-CB15-4E60-B7EF-A08F0A2689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2744" y="5731967"/>
                <a:ext cx="3303407" cy="648126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TextBox 35">
            <a:extLst>
              <a:ext uri="{FF2B5EF4-FFF2-40B4-BE49-F238E27FC236}">
                <a16:creationId xmlns:a16="http://schemas.microsoft.com/office/drawing/2014/main" id="{C1A09016-ABC0-4E01-A545-065AC054440D}"/>
              </a:ext>
            </a:extLst>
          </p:cNvPr>
          <p:cNvSpPr txBox="1"/>
          <p:nvPr/>
        </p:nvSpPr>
        <p:spPr>
          <a:xfrm>
            <a:off x="561619" y="5768964"/>
            <a:ext cx="36649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One-Dimensional Time-Dependent Schrödinger Equation (1926)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5C38B35F-9BF5-4728-AFB1-028D14457B06}"/>
              </a:ext>
            </a:extLst>
          </p:cNvPr>
          <p:cNvGrpSpPr/>
          <p:nvPr/>
        </p:nvGrpSpPr>
        <p:grpSpPr>
          <a:xfrm>
            <a:off x="7293427" y="1481519"/>
            <a:ext cx="1399253" cy="2672516"/>
            <a:chOff x="7360057" y="1180246"/>
            <a:chExt cx="1399253" cy="2672516"/>
          </a:xfrm>
        </p:grpSpPr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21A26E18-44F1-4E61-908C-35636FB380D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415430" y="1180246"/>
              <a:ext cx="1288507" cy="1821480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A209706-D80C-40CB-85AE-701A7210D882}"/>
                </a:ext>
              </a:extLst>
            </p:cNvPr>
            <p:cNvSpPr txBox="1"/>
            <p:nvPr/>
          </p:nvSpPr>
          <p:spPr>
            <a:xfrm>
              <a:off x="7360057" y="3021765"/>
              <a:ext cx="139925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Erwin Schrödinger</a:t>
              </a:r>
            </a:p>
            <a:p>
              <a:pPr algn="ctr"/>
              <a:r>
                <a:rPr lang="en-US" sz="1600" dirty="0"/>
                <a:t>(1887-1961)</a:t>
              </a:r>
            </a:p>
          </p:txBody>
        </p: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3B191EE1-6DD6-4452-8B0C-353E23A3EE8D}"/>
              </a:ext>
            </a:extLst>
          </p:cNvPr>
          <p:cNvSpPr/>
          <p:nvPr/>
        </p:nvSpPr>
        <p:spPr>
          <a:xfrm>
            <a:off x="1993801" y="3930445"/>
            <a:ext cx="255328" cy="3023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E4CDB60-59F8-453C-9C34-26188AEF3FC7}"/>
              </a:ext>
            </a:extLst>
          </p:cNvPr>
          <p:cNvSpPr/>
          <p:nvPr/>
        </p:nvSpPr>
        <p:spPr>
          <a:xfrm>
            <a:off x="5182626" y="3913570"/>
            <a:ext cx="255328" cy="3023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5A64BD67-A624-457D-9EB6-5E43F08C7A59}"/>
              </a:ext>
            </a:extLst>
          </p:cNvPr>
          <p:cNvSpPr/>
          <p:nvPr/>
        </p:nvSpPr>
        <p:spPr>
          <a:xfrm>
            <a:off x="1456826" y="5063613"/>
            <a:ext cx="255328" cy="3023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3B29F51-B347-436D-B5BE-A2637537A7CC}"/>
              </a:ext>
            </a:extLst>
          </p:cNvPr>
          <p:cNvSpPr/>
          <p:nvPr/>
        </p:nvSpPr>
        <p:spPr>
          <a:xfrm>
            <a:off x="2198759" y="4940348"/>
            <a:ext cx="255328" cy="3023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7A54B53F-9C63-48F0-9087-B618D1CF6872}"/>
              </a:ext>
            </a:extLst>
          </p:cNvPr>
          <p:cNvCxnSpPr>
            <a:stCxn id="40" idx="2"/>
            <a:endCxn id="42" idx="0"/>
          </p:cNvCxnSpPr>
          <p:nvPr/>
        </p:nvCxnSpPr>
        <p:spPr>
          <a:xfrm rot="5400000">
            <a:off x="1437565" y="4379713"/>
            <a:ext cx="830826" cy="536975"/>
          </a:xfrm>
          <a:prstGeom prst="bentConnector3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3D5767B3-41B5-4E9E-9248-F1CBC2DDED14}"/>
              </a:ext>
            </a:extLst>
          </p:cNvPr>
          <p:cNvCxnSpPr>
            <a:cxnSpLocks/>
            <a:stCxn id="41" idx="2"/>
            <a:endCxn id="43" idx="0"/>
          </p:cNvCxnSpPr>
          <p:nvPr/>
        </p:nvCxnSpPr>
        <p:spPr>
          <a:xfrm rot="5400000">
            <a:off x="3456139" y="3086197"/>
            <a:ext cx="724436" cy="2983867"/>
          </a:xfrm>
          <a:prstGeom prst="bent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EED7DC29-AC65-4E95-808C-58F0789604AD}"/>
              </a:ext>
            </a:extLst>
          </p:cNvPr>
          <p:cNvSpPr/>
          <p:nvPr/>
        </p:nvSpPr>
        <p:spPr>
          <a:xfrm>
            <a:off x="4841345" y="2859803"/>
            <a:ext cx="2072619" cy="630346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F200B82-ECA1-4732-B2AD-3AE41833A1DD}"/>
              </a:ext>
            </a:extLst>
          </p:cNvPr>
          <p:cNvCxnSpPr/>
          <p:nvPr/>
        </p:nvCxnSpPr>
        <p:spPr>
          <a:xfrm>
            <a:off x="3019097" y="2467303"/>
            <a:ext cx="370489" cy="62273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0EE836A-B0FA-4227-9323-FB2FDE03CE1A}"/>
              </a:ext>
            </a:extLst>
          </p:cNvPr>
          <p:cNvCxnSpPr>
            <a:cxnSpLocks/>
          </p:cNvCxnSpPr>
          <p:nvPr/>
        </p:nvCxnSpPr>
        <p:spPr>
          <a:xfrm>
            <a:off x="1752291" y="3433130"/>
            <a:ext cx="701796" cy="51499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A37EDC1-5FA6-4913-B58C-7E1C628BC9EC}"/>
                  </a:ext>
                </a:extLst>
              </p:cNvPr>
              <p:cNvSpPr txBox="1"/>
              <p:nvPr/>
            </p:nvSpPr>
            <p:spPr>
              <a:xfrm>
                <a:off x="7846151" y="5135701"/>
                <a:ext cx="945931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rgbClr val="7030A0"/>
                    </a:solidFill>
                  </a:rPr>
                  <a:t>Multiple both sides by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400" i="1" smtClean="0">
                        <a:ln>
                          <a:solidFill>
                            <a:srgbClr val="7030A0"/>
                          </a:solidFill>
                        </a:ln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Ψ</m:t>
                    </m:r>
                  </m:oMath>
                </a14:m>
                <a:endParaRPr lang="en-US" sz="14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A37EDC1-5FA6-4913-B58C-7E1C628BC9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6151" y="5135701"/>
                <a:ext cx="945931" cy="738664"/>
              </a:xfrm>
              <a:prstGeom prst="rect">
                <a:avLst/>
              </a:prstGeom>
              <a:blipFill>
                <a:blip r:embed="rId14"/>
                <a:stretch>
                  <a:fillRect l="-645" t="-820" r="-5806" b="-7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E930076-8F10-46D7-8DCC-327D3E8AF5D1}"/>
              </a:ext>
            </a:extLst>
          </p:cNvPr>
          <p:cNvCxnSpPr>
            <a:cxnSpLocks/>
          </p:cNvCxnSpPr>
          <p:nvPr/>
        </p:nvCxnSpPr>
        <p:spPr>
          <a:xfrm>
            <a:off x="4075386" y="6092129"/>
            <a:ext cx="822226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4161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00"/>
                            </p:stCondLst>
                            <p:childTnLst>
                              <p:par>
                                <p:cTn id="8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1000"/>
                            </p:stCondLst>
                            <p:childTnLst>
                              <p:par>
                                <p:cTn id="8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26" grpId="0"/>
      <p:bldP spid="6" grpId="0"/>
      <p:bldP spid="27" grpId="0"/>
      <p:bldP spid="29" grpId="0"/>
      <p:bldP spid="30" grpId="0"/>
      <p:bldP spid="34" grpId="0"/>
      <p:bldP spid="35" grpId="0"/>
      <p:bldP spid="36" grpId="0"/>
      <p:bldP spid="7" grpId="0" animBg="1"/>
      <p:bldP spid="1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Deriving Schrodinger's Equation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18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0A20064-6C06-4317-B338-C00727B8BAF1}"/>
                  </a:ext>
                </a:extLst>
              </p:cNvPr>
              <p:cNvSpPr txBox="1"/>
              <p:nvPr/>
            </p:nvSpPr>
            <p:spPr>
              <a:xfrm>
                <a:off x="823889" y="1651127"/>
                <a:ext cx="2072619" cy="2955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Ψ</m:t>
                      </m:r>
                      <m:d>
                        <m:dPr>
                          <m:ctrlPr>
                            <a:rPr lang="el-G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0A20064-6C06-4317-B338-C00727B8BA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889" y="1651127"/>
                <a:ext cx="2072619" cy="295594"/>
              </a:xfrm>
              <a:prstGeom prst="rect">
                <a:avLst/>
              </a:prstGeom>
              <a:blipFill>
                <a:blip r:embed="rId3"/>
                <a:stretch>
                  <a:fillRect l="-2059" t="-4167"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42E489CA-DE05-43C4-A4A2-A735D3486D65}"/>
              </a:ext>
            </a:extLst>
          </p:cNvPr>
          <p:cNvGrpSpPr/>
          <p:nvPr/>
        </p:nvGrpSpPr>
        <p:grpSpPr>
          <a:xfrm>
            <a:off x="5157034" y="1577389"/>
            <a:ext cx="2101644" cy="369332"/>
            <a:chOff x="3731343" y="1577389"/>
            <a:chExt cx="2101644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9F536994-8116-440D-8E95-03C8AAA76F73}"/>
                    </a:ext>
                  </a:extLst>
                </p:cNvPr>
                <p:cNvSpPr txBox="1"/>
                <p:nvPr/>
              </p:nvSpPr>
              <p:spPr>
                <a:xfrm>
                  <a:off x="3731343" y="1577389"/>
                  <a:ext cx="921774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=ℏ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9F536994-8116-440D-8E95-03C8AAA76F7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1343" y="1577389"/>
                  <a:ext cx="921774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CC60E608-94C6-45AB-A1ED-55BFFAAB36CB}"/>
                    </a:ext>
                  </a:extLst>
                </p:cNvPr>
                <p:cNvSpPr txBox="1"/>
                <p:nvPr/>
              </p:nvSpPr>
              <p:spPr>
                <a:xfrm>
                  <a:off x="4763729" y="1577389"/>
                  <a:ext cx="1069258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=ℏ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CC60E608-94C6-45AB-A1ED-55BFFAAB36C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63729" y="1577389"/>
                  <a:ext cx="1069258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8240948-8013-49B5-B9D1-DDC9196125FF}"/>
                  </a:ext>
                </a:extLst>
              </p:cNvPr>
              <p:cNvSpPr txBox="1"/>
              <p:nvPr/>
            </p:nvSpPr>
            <p:spPr>
              <a:xfrm>
                <a:off x="208495" y="2274339"/>
                <a:ext cx="3303407" cy="6481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ℏ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Ψ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ℏ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Ψ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V</m:t>
                      </m:r>
                      <m:r>
                        <m:rPr>
                          <m:sty m:val="p"/>
                        </m:rP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Ψ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8240948-8013-49B5-B9D1-DDC9196125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495" y="2274339"/>
                <a:ext cx="3303407" cy="64812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C2B623D-A475-46FD-A46D-69CC626DED49}"/>
                  </a:ext>
                </a:extLst>
              </p:cNvPr>
              <p:cNvSpPr txBox="1"/>
              <p:nvPr/>
            </p:nvSpPr>
            <p:spPr>
              <a:xfrm>
                <a:off x="4428491" y="2391326"/>
                <a:ext cx="3558731" cy="4141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Ψ</m:t>
                      </m:r>
                      <m:d>
                        <m:dPr>
                          <m:ctrlPr>
                            <a:rPr lang="el-G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ℏ</m:t>
                                  </m:r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𝐸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ℏ</m:t>
                                  </m:r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ℏ</m:t>
                              </m:r>
                            </m:den>
                          </m:f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𝐸𝑡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C2B623D-A475-46FD-A46D-69CC626DED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8491" y="2391326"/>
                <a:ext cx="3558731" cy="41415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9234D34-D5D0-4D74-A980-66577C2CDC1D}"/>
                  </a:ext>
                </a:extLst>
              </p:cNvPr>
              <p:cNvSpPr txBox="1"/>
              <p:nvPr/>
            </p:nvSpPr>
            <p:spPr>
              <a:xfrm>
                <a:off x="739437" y="3250083"/>
                <a:ext cx="2241523" cy="6190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ℏ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Ψ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</m:e>
                      </m:acc>
                      <m:r>
                        <m:rPr>
                          <m:sty m:val="p"/>
                        </m:rP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Ψ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9234D34-D5D0-4D74-A980-66577C2CDC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437" y="3250083"/>
                <a:ext cx="2241523" cy="61901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6925E5B-40CC-4728-BA22-4B2B9D413D0F}"/>
                  </a:ext>
                </a:extLst>
              </p:cNvPr>
              <p:cNvSpPr txBox="1"/>
              <p:nvPr/>
            </p:nvSpPr>
            <p:spPr>
              <a:xfrm>
                <a:off x="4542464" y="3293300"/>
                <a:ext cx="3330784" cy="5325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Ψ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ℏ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ℏ</m:t>
                                  </m:r>
                                </m:den>
                              </m:f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𝐸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ℏ</m:t>
                                  </m:r>
                                </m:den>
                              </m:f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ℏ</m:t>
                              </m:r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m:rPr>
                          <m:sty m:val="p"/>
                        </m:rP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Ψ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6925E5B-40CC-4728-BA22-4B2B9D413D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2464" y="3293300"/>
                <a:ext cx="3330784" cy="53258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1A09016-ABC0-4E01-A545-065AC054440D}"/>
                  </a:ext>
                </a:extLst>
              </p:cNvPr>
              <p:cNvSpPr txBox="1"/>
              <p:nvPr/>
            </p:nvSpPr>
            <p:spPr>
              <a:xfrm>
                <a:off x="662478" y="4271673"/>
                <a:ext cx="2395440" cy="3767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= the Hamiltonian</a:t>
                </a: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1A09016-ABC0-4E01-A545-065AC05444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478" y="4271673"/>
                <a:ext cx="2395440" cy="376770"/>
              </a:xfrm>
              <a:prstGeom prst="rect">
                <a:avLst/>
              </a:prstGeom>
              <a:blipFill>
                <a:blip r:embed="rId10"/>
                <a:stretch>
                  <a:fillRect t="-6452" b="-258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D259CF35-C55B-410C-B30E-02C346749AE2}"/>
              </a:ext>
            </a:extLst>
          </p:cNvPr>
          <p:cNvGrpSpPr/>
          <p:nvPr/>
        </p:nvGrpSpPr>
        <p:grpSpPr>
          <a:xfrm>
            <a:off x="4841583" y="4196717"/>
            <a:ext cx="3232733" cy="526683"/>
            <a:chOff x="4041794" y="3821087"/>
            <a:chExt cx="3232733" cy="52668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80718E28-3A83-4BD6-87F6-BE898E5A8416}"/>
                    </a:ext>
                  </a:extLst>
                </p:cNvPr>
                <p:cNvSpPr txBox="1"/>
                <p:nvPr/>
              </p:nvSpPr>
              <p:spPr>
                <a:xfrm>
                  <a:off x="4041794" y="3821087"/>
                  <a:ext cx="2180084" cy="52668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ℏ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den>
                        </m:f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m:rPr>
                                <m:sty m:val="p"/>
                              </m:rPr>
                              <a:rPr lang="el-G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Ψ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ℏ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m:rPr>
                                <m:sty m:val="p"/>
                              </m:rPr>
                              <a:rPr lang="el-G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Ψ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80718E28-3A83-4BD6-87F6-BE898E5A841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41794" y="3821087"/>
                  <a:ext cx="2180084" cy="526683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B2CA2423-E0FB-4604-9BFF-B515EDC591D4}"/>
                    </a:ext>
                  </a:extLst>
                </p:cNvPr>
                <p:cNvSpPr txBox="1"/>
                <p:nvPr/>
              </p:nvSpPr>
              <p:spPr>
                <a:xfrm>
                  <a:off x="6620182" y="3866772"/>
                  <a:ext cx="654345" cy="46262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60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6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16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den>
                        </m:f>
                        <m:r>
                          <a:rPr lang="en-US" sz="16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=−</m:t>
                        </m:r>
                        <m:r>
                          <a:rPr lang="en-US" sz="16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oMath>
                    </m:oMathPara>
                  </a14:m>
                  <a:endParaRPr lang="en-US" sz="1400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B2CA2423-E0FB-4604-9BFF-B515EDC591D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20182" y="3866772"/>
                  <a:ext cx="654345" cy="462627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E3B29E7-2A14-4EFC-857C-D654D52C62AF}"/>
                  </a:ext>
                </a:extLst>
              </p:cNvPr>
              <p:cNvSpPr txBox="1"/>
              <p:nvPr/>
            </p:nvSpPr>
            <p:spPr>
              <a:xfrm>
                <a:off x="328945" y="5051019"/>
                <a:ext cx="3060290" cy="6481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</m:e>
                      </m:acc>
                      <m:r>
                        <m:rPr>
                          <m:sty m:val="p"/>
                        </m:rP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Ψ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ℏ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Ψ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V</m:t>
                      </m:r>
                      <m:r>
                        <m:rPr>
                          <m:sty m:val="p"/>
                        </m:rP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Ψ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E3B29E7-2A14-4EFC-857C-D654D52C62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945" y="5051019"/>
                <a:ext cx="3060290" cy="648126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28471C7-6D6E-43FE-A685-4DC936EF2480}"/>
                  </a:ext>
                </a:extLst>
              </p:cNvPr>
              <p:cNvSpPr txBox="1"/>
              <p:nvPr/>
            </p:nvSpPr>
            <p:spPr>
              <a:xfrm>
                <a:off x="4557537" y="5111741"/>
                <a:ext cx="1168973" cy="5266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ℏ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28471C7-6D6E-43FE-A685-4DC936EF24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7537" y="5111741"/>
                <a:ext cx="1168973" cy="526683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44A0C4DF-4F7D-469F-8B88-F245EDAAC47E}"/>
                  </a:ext>
                </a:extLst>
              </p:cNvPr>
              <p:cNvSpPr txBox="1"/>
              <p:nvPr/>
            </p:nvSpPr>
            <p:spPr>
              <a:xfrm>
                <a:off x="5931625" y="5111741"/>
                <a:ext cx="239544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= 1-D momentum differential operator</a:t>
                </a: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44A0C4DF-4F7D-469F-8B88-F245EDAAC4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1625" y="5111741"/>
                <a:ext cx="2395440" cy="646331"/>
              </a:xfrm>
              <a:prstGeom prst="rect">
                <a:avLst/>
              </a:prstGeom>
              <a:blipFill>
                <a:blip r:embed="rId15"/>
                <a:stretch>
                  <a:fillRect t="-5660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7B88025-F110-474F-BC23-92F360B28B50}"/>
                  </a:ext>
                </a:extLst>
              </p:cNvPr>
              <p:cNvSpPr txBox="1"/>
              <p:nvPr/>
            </p:nvSpPr>
            <p:spPr>
              <a:xfrm>
                <a:off x="4443306" y="5947408"/>
                <a:ext cx="1397434" cy="5266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  <m:r>
                        <m:rPr>
                          <m:sty m:val="p"/>
                        </m:rPr>
                        <a:rPr lang="el-G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Ψ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ℏ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Ψ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7B88025-F110-474F-BC23-92F360B28B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3306" y="5947408"/>
                <a:ext cx="1397434" cy="526683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5903F2C-3856-475D-9000-4E9D2C19666A}"/>
                  </a:ext>
                </a:extLst>
              </p:cNvPr>
              <p:cNvSpPr txBox="1"/>
              <p:nvPr/>
            </p:nvSpPr>
            <p:spPr>
              <a:xfrm>
                <a:off x="6036959" y="5887584"/>
                <a:ext cx="167884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acting 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Ψ</m:t>
                    </m:r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:pPr algn="ctr"/>
                <a:r>
                  <a:rPr lang="en-US" dirty="0">
                    <a:solidFill>
                      <a:srgbClr val="FF0000"/>
                    </a:solidFill>
                  </a:rPr>
                  <a:t>not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</m:acc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r>
                      <m:rPr>
                        <m:sty m:val="p"/>
                      </m:rPr>
                      <a:rPr lang="el-GR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Ψ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5903F2C-3856-475D-9000-4E9D2C1966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6959" y="5887584"/>
                <a:ext cx="1678844" cy="646331"/>
              </a:xfrm>
              <a:prstGeom prst="rect">
                <a:avLst/>
              </a:prstGeom>
              <a:blipFill>
                <a:blip r:embed="rId17"/>
                <a:stretch>
                  <a:fillRect t="-5660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55E22B66-F133-44AB-98A5-30BD7E3CABDD}"/>
              </a:ext>
            </a:extLst>
          </p:cNvPr>
          <p:cNvSpPr/>
          <p:nvPr/>
        </p:nvSpPr>
        <p:spPr>
          <a:xfrm>
            <a:off x="6909619" y="5169310"/>
            <a:ext cx="1164697" cy="272845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0FC54C7-B5B0-403C-A23B-71A82474C3C5}"/>
              </a:ext>
            </a:extLst>
          </p:cNvPr>
          <p:cNvSpPr/>
          <p:nvPr/>
        </p:nvSpPr>
        <p:spPr>
          <a:xfrm>
            <a:off x="4557538" y="3593279"/>
            <a:ext cx="346302" cy="272845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8FAA397E-66CA-4C0E-9837-1A13CD7FA86C}"/>
              </a:ext>
            </a:extLst>
          </p:cNvPr>
          <p:cNvCxnSpPr>
            <a:cxnSpLocks/>
            <a:stCxn id="6" idx="0"/>
            <a:endCxn id="24" idx="1"/>
          </p:cNvCxnSpPr>
          <p:nvPr/>
        </p:nvCxnSpPr>
        <p:spPr>
          <a:xfrm rot="16200000" flipV="1">
            <a:off x="5304949" y="2982291"/>
            <a:ext cx="1439608" cy="2934430"/>
          </a:xfrm>
          <a:prstGeom prst="bentConnector4">
            <a:avLst>
              <a:gd name="adj1" fmla="val 18113"/>
              <a:gd name="adj2" fmla="val 107790"/>
            </a:avLst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D278E0BA-F980-8A05-3BD8-D4BCC9B4A4E9}"/>
              </a:ext>
            </a:extLst>
          </p:cNvPr>
          <p:cNvSpPr/>
          <p:nvPr/>
        </p:nvSpPr>
        <p:spPr>
          <a:xfrm>
            <a:off x="472190" y="2266844"/>
            <a:ext cx="2735705" cy="74617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744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000"/>
                            </p:stCondLst>
                            <p:childTnLst>
                              <p:par>
                                <p:cTn id="6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8" grpId="0"/>
      <p:bldP spid="23" grpId="0"/>
      <p:bldP spid="15" grpId="0"/>
      <p:bldP spid="10" grpId="0"/>
      <p:bldP spid="36" grpId="0"/>
      <p:bldP spid="17" grpId="0"/>
      <p:bldP spid="12" grpId="0"/>
      <p:bldP spid="32" grpId="0"/>
      <p:bldP spid="5" grpId="0"/>
      <p:bldP spid="21" grpId="0"/>
      <p:bldP spid="6" grpId="0" animBg="1"/>
      <p:bldP spid="24" grpId="0" animBg="1"/>
      <p:bldP spid="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Deriving Schrodinger's Equation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19</a:t>
            </a:fld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03961B4-6011-4857-BF6E-C0F9BF208CDD}"/>
              </a:ext>
            </a:extLst>
          </p:cNvPr>
          <p:cNvGrpSpPr/>
          <p:nvPr/>
        </p:nvGrpSpPr>
        <p:grpSpPr>
          <a:xfrm>
            <a:off x="1048897" y="1604245"/>
            <a:ext cx="3970499" cy="646331"/>
            <a:chOff x="1048897" y="1604245"/>
            <a:chExt cx="3970499" cy="64633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728471C7-6D6E-43FE-A685-4DC936EF2480}"/>
                    </a:ext>
                  </a:extLst>
                </p:cNvPr>
                <p:cNvSpPr txBox="1"/>
                <p:nvPr/>
              </p:nvSpPr>
              <p:spPr>
                <a:xfrm>
                  <a:off x="1048897" y="1664069"/>
                  <a:ext cx="1168973" cy="52668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ac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ℏ</m:t>
                        </m:r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num>
                          <m:den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728471C7-6D6E-43FE-A685-4DC936EF248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8897" y="1664069"/>
                  <a:ext cx="1168973" cy="526683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44A0C4DF-4F7D-469F-8B88-F245EDAAC47E}"/>
                    </a:ext>
                  </a:extLst>
                </p:cNvPr>
                <p:cNvSpPr txBox="1"/>
                <p:nvPr/>
              </p:nvSpPr>
              <p:spPr>
                <a:xfrm>
                  <a:off x="2623956" y="1604245"/>
                  <a:ext cx="239544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</m:oMath>
                  </a14:m>
                  <a:r>
                    <a:rPr lang="en-US" dirty="0">
                      <a:solidFill>
                        <a:srgbClr val="7030A0"/>
                      </a:solidFill>
                    </a:rPr>
                    <a:t> = 1-D momentum differential operator</a:t>
                  </a:r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44A0C4DF-4F7D-469F-8B88-F245EDAAC47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23956" y="1604245"/>
                  <a:ext cx="2395440" cy="646331"/>
                </a:xfrm>
                <a:prstGeom prst="rect">
                  <a:avLst/>
                </a:prstGeom>
                <a:blipFill>
                  <a:blip r:embed="rId4"/>
                  <a:stretch>
                    <a:fillRect t="-4717" b="-1415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F8066E5-CE25-490C-B440-9A24DB55386B}"/>
                  </a:ext>
                </a:extLst>
              </p:cNvPr>
              <p:cNvSpPr txBox="1"/>
              <p:nvPr/>
            </p:nvSpPr>
            <p:spPr>
              <a:xfrm>
                <a:off x="1048897" y="3216537"/>
                <a:ext cx="3130985" cy="8066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ℏ</m:t>
                                  </m:r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𝜕</m:t>
                                      </m:r>
                                    </m:num>
                                    <m:den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F8066E5-CE25-490C-B440-9A24DB5538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8897" y="3216537"/>
                <a:ext cx="3130985" cy="80669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DAFFE6A-62AE-45AE-BE40-058377CF3BFF}"/>
                  </a:ext>
                </a:extLst>
              </p:cNvPr>
              <p:cNvSpPr txBox="1"/>
              <p:nvPr/>
            </p:nvSpPr>
            <p:spPr>
              <a:xfrm>
                <a:off x="1048897" y="2455660"/>
                <a:ext cx="1261051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DAFFE6A-62AE-45AE-BE40-058377CF3B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8897" y="2455660"/>
                <a:ext cx="1261051" cy="55579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948F425-224C-4211-9B10-36D5BB16F86C}"/>
                  </a:ext>
                </a:extLst>
              </p:cNvPr>
              <p:cNvSpPr txBox="1"/>
              <p:nvPr/>
            </p:nvSpPr>
            <p:spPr>
              <a:xfrm>
                <a:off x="2623956" y="2545171"/>
                <a:ext cx="2783521" cy="3767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= total energy operator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948F425-224C-4211-9B10-36D5BB16F8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3956" y="2545171"/>
                <a:ext cx="2783521" cy="376770"/>
              </a:xfrm>
              <a:prstGeom prst="rect">
                <a:avLst/>
              </a:prstGeom>
              <a:blipFill>
                <a:blip r:embed="rId7"/>
                <a:stretch>
                  <a:fillRect t="-6557" b="-278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E8C09357-AD79-48DD-BC04-76E0CCC6EC18}"/>
              </a:ext>
            </a:extLst>
          </p:cNvPr>
          <p:cNvGrpSpPr/>
          <p:nvPr/>
        </p:nvGrpSpPr>
        <p:grpSpPr>
          <a:xfrm>
            <a:off x="966019" y="4228317"/>
            <a:ext cx="3746091" cy="646331"/>
            <a:chOff x="966019" y="4286773"/>
            <a:chExt cx="3746091" cy="64633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33BB9E82-3A1B-41E7-B703-FB7340571C4F}"/>
                    </a:ext>
                  </a:extLst>
                </p:cNvPr>
                <p:cNvSpPr txBox="1"/>
                <p:nvPr/>
              </p:nvSpPr>
              <p:spPr>
                <a:xfrm>
                  <a:off x="966019" y="4426266"/>
                  <a:ext cx="1722010" cy="36734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𝑂</m:t>
                                    </m:r>
                                  </m:e>
                                </m:acc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m:rPr>
                            <m:sty m:val="p"/>
                          </m:rPr>
                          <a:rPr lang="el-G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</m:acc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</m:e>
                            </m:acc>
                            <m:r>
                              <m:rPr>
                                <m:sty m:val="p"/>
                              </m:rPr>
                              <a:rPr lang="el-G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Ψ</m:t>
                            </m:r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33BB9E82-3A1B-41E7-B703-FB7340571C4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6019" y="4426266"/>
                  <a:ext cx="1722010" cy="367345"/>
                </a:xfrm>
                <a:prstGeom prst="rect">
                  <a:avLst/>
                </a:prstGeom>
                <a:blipFill>
                  <a:blip r:embed="rId8"/>
                  <a:stretch>
                    <a:fillRect r="-1767" b="-1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64093E2-CD85-4988-B07E-D17B4118A7CA}"/>
                </a:ext>
              </a:extLst>
            </p:cNvPr>
            <p:cNvSpPr txBox="1"/>
            <p:nvPr/>
          </p:nvSpPr>
          <p:spPr>
            <a:xfrm>
              <a:off x="2811530" y="4286773"/>
              <a:ext cx="19005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7030A0"/>
                  </a:solidFill>
                </a:rPr>
                <a:t>Apply operator twice ("square")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E98050F-F0C2-4230-84B4-EFC8563C90C0}"/>
                  </a:ext>
                </a:extLst>
              </p:cNvPr>
              <p:cNvSpPr txBox="1"/>
              <p:nvPr/>
            </p:nvSpPr>
            <p:spPr>
              <a:xfrm>
                <a:off x="966019" y="5079732"/>
                <a:ext cx="3616118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l-G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Ψ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Ψ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ℏ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ℏ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m:rPr>
                                  <m:sty m:val="p"/>
                                </m:r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Ψ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E98050F-F0C2-4230-84B4-EFC8563C90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019" y="5079732"/>
                <a:ext cx="3616118" cy="62235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8592B98-7EF5-4AA1-BD9A-459D7EC6EB94}"/>
                  </a:ext>
                </a:extLst>
              </p:cNvPr>
              <p:cNvSpPr txBox="1"/>
              <p:nvPr/>
            </p:nvSpPr>
            <p:spPr>
              <a:xfrm>
                <a:off x="1684902" y="5907166"/>
                <a:ext cx="1616916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ℏ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8592B98-7EF5-4AA1-BD9A-459D7EC6EB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4902" y="5907166"/>
                <a:ext cx="1616916" cy="55579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4D3C5C5-5B31-4B2C-8460-EC6866BA1DF8}"/>
                  </a:ext>
                </a:extLst>
              </p:cNvPr>
              <p:cNvSpPr txBox="1"/>
              <p:nvPr/>
            </p:nvSpPr>
            <p:spPr>
              <a:xfrm>
                <a:off x="5407477" y="3159182"/>
                <a:ext cx="1789272" cy="7532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ℏ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4D3C5C5-5B31-4B2C-8460-EC6866BA1D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7477" y="3159182"/>
                <a:ext cx="1789272" cy="75328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2488BE0-EBAF-46C2-AB2C-EC9919DCEE0C}"/>
                  </a:ext>
                </a:extLst>
              </p:cNvPr>
              <p:cNvSpPr txBox="1"/>
              <p:nvPr/>
            </p:nvSpPr>
            <p:spPr>
              <a:xfrm>
                <a:off x="5407477" y="4233899"/>
                <a:ext cx="1910331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ℏ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2488BE0-EBAF-46C2-AB2C-EC9919DCEE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7477" y="4233899"/>
                <a:ext cx="1910331" cy="55579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E99251E1-A6F3-4FDC-BD93-7925C48F95A5}"/>
              </a:ext>
            </a:extLst>
          </p:cNvPr>
          <p:cNvSpPr txBox="1"/>
          <p:nvPr/>
        </p:nvSpPr>
        <p:spPr>
          <a:xfrm>
            <a:off x="5260230" y="5017459"/>
            <a:ext cx="23954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The </a:t>
            </a:r>
            <a:r>
              <a:rPr lang="en-US" b="1" dirty="0">
                <a:solidFill>
                  <a:srgbClr val="7030A0"/>
                </a:solidFill>
              </a:rPr>
              <a:t>Hamiltonian</a:t>
            </a:r>
            <a:r>
              <a:rPr lang="en-US" dirty="0">
                <a:solidFill>
                  <a:srgbClr val="7030A0"/>
                </a:solidFill>
              </a:rPr>
              <a:t> Operator for the Schrodinger Equation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6580FDA-9A42-4D18-8E48-18F97D3440E4}"/>
              </a:ext>
            </a:extLst>
          </p:cNvPr>
          <p:cNvCxnSpPr>
            <a:stCxn id="19" idx="3"/>
          </p:cNvCxnSpPr>
          <p:nvPr/>
        </p:nvCxnSpPr>
        <p:spPr>
          <a:xfrm>
            <a:off x="4179882" y="3619885"/>
            <a:ext cx="1080348" cy="8218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3260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3" grpId="0"/>
      <p:bldP spid="21" grpId="0"/>
      <p:bldP spid="25" grpId="0"/>
      <p:bldP spid="26" grpId="0"/>
      <p:bldP spid="27" grpId="0"/>
      <p:bldP spid="28" grpId="0"/>
      <p:bldP spid="2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22</a:t>
            </a:r>
            <a:r>
              <a:rPr lang="en-US" sz="3200" dirty="0">
                <a:latin typeface="+mn-lt"/>
              </a:rPr>
              <a:t> –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596946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Appreciate the conundrum of the interference pattern made by </a:t>
            </a:r>
            <a:r>
              <a:rPr lang="en-US" sz="2400" u="sng" dirty="0"/>
              <a:t>single</a:t>
            </a:r>
            <a:r>
              <a:rPr lang="en-US" sz="2400" dirty="0"/>
              <a:t> particle passing through a </a:t>
            </a:r>
            <a:r>
              <a:rPr lang="en-US" sz="2400" b="1" dirty="0"/>
              <a:t>double slit</a:t>
            </a: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Derive the </a:t>
            </a:r>
            <a:r>
              <a:rPr lang="en-US" sz="2400" b="1" dirty="0">
                <a:solidFill>
                  <a:srgbClr val="0070C0"/>
                </a:solidFill>
              </a:rPr>
              <a:t>Schrödinger Wave Equation </a:t>
            </a:r>
            <a:r>
              <a:rPr lang="en-US" sz="2400" dirty="0"/>
              <a:t>based upon first principles and a good guess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Explore the ramification of the </a:t>
            </a:r>
            <a:r>
              <a:rPr lang="en-US" sz="2400" b="1" dirty="0">
                <a:solidFill>
                  <a:srgbClr val="7030A0"/>
                </a:solidFill>
              </a:rPr>
              <a:t>Born Rule </a:t>
            </a:r>
            <a:r>
              <a:rPr lang="en-US" sz="2400" dirty="0"/>
              <a:t>relating the wavefunction solution of Schrodinger's differential equation to the probability density function governing observables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Connect the concept of and eigenvalues to projection of the wavefunction </a:t>
            </a:r>
            <a:r>
              <a:rPr lang="en-US" sz="2400" b="1" dirty="0">
                <a:solidFill>
                  <a:srgbClr val="00B050"/>
                </a:solidFill>
              </a:rPr>
              <a:t>eigenfunctions</a:t>
            </a:r>
            <a:r>
              <a:rPr lang="en-US" sz="2400" dirty="0"/>
              <a:t> in various </a:t>
            </a:r>
            <a:r>
              <a:rPr lang="en-US" sz="2400" b="1" dirty="0"/>
              <a:t>basis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Solve the Time Independent Schrodinger Equation (</a:t>
            </a:r>
            <a:r>
              <a:rPr lang="en-US" sz="2400" b="1" dirty="0">
                <a:solidFill>
                  <a:srgbClr val="FF0000"/>
                </a:solidFill>
              </a:rPr>
              <a:t>TISE</a:t>
            </a:r>
            <a:r>
              <a:rPr lang="en-US" sz="2400" dirty="0"/>
              <a:t>) for an Infinite Potential Well and appreciate the concept of tunnelling in the Finite Potential Well Model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0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1394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Decoding Schrödinger's Equation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20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28BEB77-1F63-4697-A381-98FBFED6EF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2058" y="1592077"/>
            <a:ext cx="5859884" cy="409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8032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Decoding Schrödinger's Equation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13CEC4-92CC-40A4-A09B-CC917B86E7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725" y="3193614"/>
            <a:ext cx="7122549" cy="29859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E480CDE-D81B-4483-A782-E302503E0958}"/>
              </a:ext>
            </a:extLst>
          </p:cNvPr>
          <p:cNvSpPr txBox="1"/>
          <p:nvPr/>
        </p:nvSpPr>
        <p:spPr>
          <a:xfrm>
            <a:off x="1897127" y="2468300"/>
            <a:ext cx="58182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7030A0"/>
                </a:solidFill>
              </a:rPr>
              <a:t>A Parabolic 2</a:t>
            </a:r>
            <a:r>
              <a:rPr lang="en-US" sz="2000" baseline="30000" dirty="0">
                <a:solidFill>
                  <a:srgbClr val="7030A0"/>
                </a:solidFill>
              </a:rPr>
              <a:t>nd</a:t>
            </a:r>
            <a:r>
              <a:rPr lang="en-US" sz="2000" dirty="0">
                <a:solidFill>
                  <a:srgbClr val="7030A0"/>
                </a:solidFill>
              </a:rPr>
              <a:t> Order Partial Differential Equation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3736356-CB02-45A4-A6B8-F7BA033D3797}"/>
                  </a:ext>
                </a:extLst>
              </p:cNvPr>
              <p:cNvSpPr txBox="1"/>
              <p:nvPr/>
            </p:nvSpPr>
            <p:spPr>
              <a:xfrm>
                <a:off x="3154542" y="1531773"/>
                <a:ext cx="3303407" cy="6481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ℏ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Ψ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ℏ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Ψ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V</m:t>
                      </m:r>
                      <m:r>
                        <m:rPr>
                          <m:sty m:val="p"/>
                        </m:rP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Ψ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3736356-CB02-45A4-A6B8-F7BA033D37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4542" y="1531773"/>
                <a:ext cx="3303407" cy="64812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23172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Decoding Schrödinger's Equation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22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3736356-CB02-45A4-A6B8-F7BA033D3797}"/>
                  </a:ext>
                </a:extLst>
              </p:cNvPr>
              <p:cNvSpPr txBox="1"/>
              <p:nvPr/>
            </p:nvSpPr>
            <p:spPr>
              <a:xfrm>
                <a:off x="2535027" y="1662025"/>
                <a:ext cx="4073947" cy="8334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ℏ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l-G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Ψ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ℏ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l-G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Ψ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V</m:t>
                      </m:r>
                      <m:r>
                        <m:rPr>
                          <m:sty m:val="p"/>
                        </m:rPr>
                        <a:rPr lang="el-GR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Ψ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3736356-CB02-45A4-A6B8-F7BA033D37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5027" y="1662025"/>
                <a:ext cx="4073947" cy="8334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CBEE67E-357D-4030-A06C-80E9B49A8C84}"/>
                  </a:ext>
                </a:extLst>
              </p:cNvPr>
              <p:cNvSpPr txBox="1"/>
              <p:nvPr/>
            </p:nvSpPr>
            <p:spPr>
              <a:xfrm>
                <a:off x="2861533" y="2865833"/>
                <a:ext cx="3420934" cy="9296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l-G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Ψ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ℏ</m:t>
                              </m:r>
                            </m:den>
                          </m:f>
                        </m:e>
                      </m:d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ℏ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den>
                          </m:f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m:rPr>
                                  <m:sty m:val="p"/>
                                </m:rPr>
                                <a:rPr lang="el-G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Ψ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CBEE67E-357D-4030-A06C-80E9B49A8C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1533" y="2865833"/>
                <a:ext cx="3420934" cy="92967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E538A57-8F15-4E84-A2B4-02D73A09DA2B}"/>
                  </a:ext>
                </a:extLst>
              </p:cNvPr>
              <p:cNvSpPr txBox="1"/>
              <p:nvPr/>
            </p:nvSpPr>
            <p:spPr>
              <a:xfrm>
                <a:off x="6196917" y="3049496"/>
                <a:ext cx="161003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If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= 0</m:t>
                    </m:r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E538A57-8F15-4E84-A2B4-02D73A09DA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6917" y="3049496"/>
                <a:ext cx="1610034" cy="369332"/>
              </a:xfrm>
              <a:prstGeom prst="rect">
                <a:avLst/>
              </a:prstGeom>
              <a:blipFill>
                <a:blip r:embed="rId5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7561A82-B381-43D1-B6CC-4AB8BD092076}"/>
                  </a:ext>
                </a:extLst>
              </p:cNvPr>
              <p:cNvSpPr txBox="1"/>
              <p:nvPr/>
            </p:nvSpPr>
            <p:spPr>
              <a:xfrm>
                <a:off x="6363357" y="4307050"/>
                <a:ext cx="1993174" cy="4678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den>
                      </m:f>
                      <m:r>
                        <a:rPr lang="en-US" sz="1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6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6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num>
                            <m:den>
                              <m:r>
                                <a:rPr lang="en-US" sz="16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6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den>
                          </m:f>
                        </m:e>
                      </m:d>
                      <m:f>
                        <m:fPr>
                          <m:ctrlPr>
                            <a:rPr lang="en-US" sz="16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6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den>
                      </m:f>
                      <m:r>
                        <a:rPr lang="en-US" sz="1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num>
                        <m:den>
                          <m:r>
                            <a:rPr lang="en-US" sz="1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  <m:r>
                        <a:rPr lang="en-US" sz="1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1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sz="14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7561A82-B381-43D1-B6CC-4AB8BD0920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3357" y="4307050"/>
                <a:ext cx="1993174" cy="467820"/>
              </a:xfrm>
              <a:prstGeom prst="rect">
                <a:avLst/>
              </a:prstGeom>
              <a:blipFill>
                <a:blip r:embed="rId6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3C3A501-FEF4-47C6-A8E2-2A5F50B97740}"/>
                  </a:ext>
                </a:extLst>
              </p:cNvPr>
              <p:cNvSpPr txBox="1"/>
              <p:nvPr/>
            </p:nvSpPr>
            <p:spPr>
              <a:xfrm>
                <a:off x="3140310" y="4124211"/>
                <a:ext cx="2863380" cy="8334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l-G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Ψ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ℏ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l-G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Ψ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3C3A501-FEF4-47C6-A8E2-2A5F50B977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0310" y="4124211"/>
                <a:ext cx="2863380" cy="83349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2F28A72B-B9A2-4895-BDAA-CF2F472B3330}"/>
              </a:ext>
            </a:extLst>
          </p:cNvPr>
          <p:cNvSpPr txBox="1"/>
          <p:nvPr/>
        </p:nvSpPr>
        <p:spPr>
          <a:xfrm>
            <a:off x="1778137" y="5560236"/>
            <a:ext cx="2057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1</a:t>
            </a:r>
            <a:r>
              <a:rPr lang="en-US" baseline="30000" dirty="0">
                <a:solidFill>
                  <a:srgbClr val="7030A0"/>
                </a:solidFill>
              </a:rPr>
              <a:t>st</a:t>
            </a:r>
            <a:r>
              <a:rPr lang="en-US" dirty="0">
                <a:solidFill>
                  <a:srgbClr val="7030A0"/>
                </a:solidFill>
              </a:rPr>
              <a:t> order in time</a:t>
            </a:r>
            <a:endParaRPr lang="en-US" i="1" dirty="0">
              <a:solidFill>
                <a:srgbClr val="7030A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B705F3E-D107-4238-B6A9-3FEFF379E891}"/>
              </a:ext>
            </a:extLst>
          </p:cNvPr>
          <p:cNvSpPr txBox="1"/>
          <p:nvPr/>
        </p:nvSpPr>
        <p:spPr>
          <a:xfrm>
            <a:off x="5023482" y="5560236"/>
            <a:ext cx="2157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2</a:t>
            </a:r>
            <a:r>
              <a:rPr lang="en-US" baseline="30000" dirty="0">
                <a:solidFill>
                  <a:srgbClr val="7030A0"/>
                </a:solidFill>
              </a:rPr>
              <a:t>nd</a:t>
            </a:r>
            <a:r>
              <a:rPr lang="en-US" dirty="0">
                <a:solidFill>
                  <a:srgbClr val="7030A0"/>
                </a:solidFill>
              </a:rPr>
              <a:t> order in location</a:t>
            </a:r>
            <a:endParaRPr lang="en-US" i="1" dirty="0">
              <a:solidFill>
                <a:srgbClr val="7030A0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DD73A25-7B63-4ADE-A80A-D515CA12F04F}"/>
              </a:ext>
            </a:extLst>
          </p:cNvPr>
          <p:cNvSpPr/>
          <p:nvPr/>
        </p:nvSpPr>
        <p:spPr>
          <a:xfrm>
            <a:off x="3622834" y="4183295"/>
            <a:ext cx="212702" cy="3570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018351B-16B1-422A-9674-644189CBBF32}"/>
              </a:ext>
            </a:extLst>
          </p:cNvPr>
          <p:cNvSpPr/>
          <p:nvPr/>
        </p:nvSpPr>
        <p:spPr>
          <a:xfrm>
            <a:off x="4918234" y="4165821"/>
            <a:ext cx="324328" cy="3570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161781AF-302C-4FD0-86EC-C7F6C80256CF}"/>
              </a:ext>
            </a:extLst>
          </p:cNvPr>
          <p:cNvCxnSpPr>
            <a:stCxn id="12" idx="0"/>
            <a:endCxn id="18" idx="0"/>
          </p:cNvCxnSpPr>
          <p:nvPr/>
        </p:nvCxnSpPr>
        <p:spPr>
          <a:xfrm rot="5400000" flipH="1" flipV="1">
            <a:off x="2579541" y="4410592"/>
            <a:ext cx="1376941" cy="922348"/>
          </a:xfrm>
          <a:prstGeom prst="bentConnector3">
            <a:avLst>
              <a:gd name="adj1" fmla="val 116602"/>
            </a:avLst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B586CB3C-89D4-4EC7-ABFE-C33783A2ABDC}"/>
              </a:ext>
            </a:extLst>
          </p:cNvPr>
          <p:cNvCxnSpPr>
            <a:cxnSpLocks/>
            <a:stCxn id="13" idx="0"/>
            <a:endCxn id="19" idx="0"/>
          </p:cNvCxnSpPr>
          <p:nvPr/>
        </p:nvCxnSpPr>
        <p:spPr>
          <a:xfrm rot="16200000" flipV="1">
            <a:off x="4894161" y="4352059"/>
            <a:ext cx="1394415" cy="1021940"/>
          </a:xfrm>
          <a:prstGeom prst="bentConnector3">
            <a:avLst>
              <a:gd name="adj1" fmla="val 116394"/>
            </a:avLst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2811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7" grpId="0"/>
      <p:bldP spid="9" grpId="0"/>
      <p:bldP spid="10" grpId="0"/>
      <p:bldP spid="11" grpId="0"/>
      <p:bldP spid="12" grpId="0"/>
      <p:bldP spid="1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11F1E59-6139-F372-467A-3110DBD30F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212" y="3429000"/>
            <a:ext cx="5277610" cy="3190877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5DC0286-FD17-41C8-B208-F429889942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0180" y="3429000"/>
            <a:ext cx="5347237" cy="3188632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Decoding Schrödinger's Equation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23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C0DCBD-312C-4872-984B-B6DAD59D4B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48169" y="1382967"/>
            <a:ext cx="2672027" cy="75760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27BA512-81A3-4028-B617-E85AC242B514}"/>
              </a:ext>
            </a:extLst>
          </p:cNvPr>
          <p:cNvSpPr txBox="1"/>
          <p:nvPr/>
        </p:nvSpPr>
        <p:spPr>
          <a:xfrm>
            <a:off x="5235676" y="1577102"/>
            <a:ext cx="25524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Diffusion Equation</a:t>
            </a:r>
          </a:p>
          <a:p>
            <a:pPr algn="ctr"/>
            <a:r>
              <a:rPr lang="en-US" dirty="0">
                <a:solidFill>
                  <a:srgbClr val="7030A0"/>
                </a:solidFill>
              </a:rPr>
              <a:t>(</a:t>
            </a:r>
            <a:r>
              <a:rPr lang="en-US" b="1" dirty="0">
                <a:solidFill>
                  <a:srgbClr val="7030A0"/>
                </a:solidFill>
              </a:rPr>
              <a:t>D</a:t>
            </a:r>
            <a:r>
              <a:rPr lang="en-US" dirty="0">
                <a:solidFill>
                  <a:srgbClr val="7030A0"/>
                </a:solidFill>
              </a:rPr>
              <a:t> is diffusion constant)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20C035B-6415-4C6D-A389-592E2CA3AF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64877" y="2391355"/>
            <a:ext cx="3245321" cy="7667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C2CFD27-2361-4726-8694-7CBB3A9B6412}"/>
                  </a:ext>
                </a:extLst>
              </p:cNvPr>
              <p:cNvSpPr txBox="1"/>
              <p:nvPr/>
            </p:nvSpPr>
            <p:spPr>
              <a:xfrm>
                <a:off x="5539251" y="2590051"/>
                <a:ext cx="161003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If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= 0</m:t>
                    </m:r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C2CFD27-2361-4726-8694-7CBB3A9B64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9251" y="2590051"/>
                <a:ext cx="1610034" cy="369332"/>
              </a:xfrm>
              <a:prstGeom prst="rect">
                <a:avLst/>
              </a:prstGeom>
              <a:blipFill>
                <a:blip r:embed="rId7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 17">
            <a:extLst>
              <a:ext uri="{FF2B5EF4-FFF2-40B4-BE49-F238E27FC236}">
                <a16:creationId xmlns:a16="http://schemas.microsoft.com/office/drawing/2014/main" id="{B55BF6E5-FDAA-474D-B79F-3E6B042191C0}"/>
              </a:ext>
            </a:extLst>
          </p:cNvPr>
          <p:cNvSpPr/>
          <p:nvPr/>
        </p:nvSpPr>
        <p:spPr>
          <a:xfrm>
            <a:off x="3691556" y="2492478"/>
            <a:ext cx="224141" cy="30234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A720429-25D7-4858-BDD6-270C396C27DE}"/>
              </a:ext>
            </a:extLst>
          </p:cNvPr>
          <p:cNvSpPr/>
          <p:nvPr/>
        </p:nvSpPr>
        <p:spPr>
          <a:xfrm>
            <a:off x="3583858" y="1637071"/>
            <a:ext cx="331839" cy="391024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B36C0D4-EA2D-405E-AD6C-05E4DC3E6817}"/>
              </a:ext>
            </a:extLst>
          </p:cNvPr>
          <p:cNvSpPr/>
          <p:nvPr/>
        </p:nvSpPr>
        <p:spPr>
          <a:xfrm>
            <a:off x="3637706" y="2461460"/>
            <a:ext cx="440223" cy="696620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A41536-BC7D-4DA4-BE86-5B1D8666999B}"/>
              </a:ext>
            </a:extLst>
          </p:cNvPr>
          <p:cNvSpPr txBox="1"/>
          <p:nvPr/>
        </p:nvSpPr>
        <p:spPr>
          <a:xfrm>
            <a:off x="6627417" y="4311402"/>
            <a:ext cx="20573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In regions with </a:t>
            </a:r>
            <a:r>
              <a:rPr lang="en-US" u="sng" dirty="0">
                <a:solidFill>
                  <a:srgbClr val="7030A0"/>
                </a:solidFill>
              </a:rPr>
              <a:t>zero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b="1" dirty="0">
                <a:solidFill>
                  <a:srgbClr val="7030A0"/>
                </a:solidFill>
              </a:rPr>
              <a:t>potential</a:t>
            </a:r>
            <a:r>
              <a:rPr lang="en-US" dirty="0">
                <a:solidFill>
                  <a:srgbClr val="7030A0"/>
                </a:solidFill>
              </a:rPr>
              <a:t> energy, the wavefunction </a:t>
            </a:r>
            <a:r>
              <a:rPr lang="en-US" b="1" dirty="0">
                <a:solidFill>
                  <a:srgbClr val="7030A0"/>
                </a:solidFill>
              </a:rPr>
              <a:t>dissipates</a:t>
            </a:r>
            <a:r>
              <a:rPr lang="en-US" dirty="0">
                <a:solidFill>
                  <a:srgbClr val="7030A0"/>
                </a:solidFill>
              </a:rPr>
              <a:t> over </a:t>
            </a:r>
            <a:r>
              <a:rPr lang="en-US" i="1" dirty="0">
                <a:solidFill>
                  <a:srgbClr val="7030A0"/>
                </a:solidFill>
              </a:rPr>
              <a:t>time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4754580-9100-4826-9372-B5077F9D8A0B}"/>
                  </a:ext>
                </a:extLst>
              </p:cNvPr>
              <p:cNvSpPr txBox="1"/>
              <p:nvPr/>
            </p:nvSpPr>
            <p:spPr>
              <a:xfrm>
                <a:off x="228600" y="2234750"/>
                <a:ext cx="1543492" cy="923330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But that little </a:t>
                </a:r>
                <a14:m>
                  <m:oMath xmlns:m="http://schemas.openxmlformats.org/officeDocument/2006/math">
                    <m:r>
                      <a:rPr lang="en-US" b="0" i="1" smtClean="0">
                        <a:ln>
                          <a:solidFill>
                            <a:srgbClr val="FF0000"/>
                          </a:solidFill>
                        </a:ln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makes all the difference…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4754580-9100-4826-9372-B5077F9D8A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2234750"/>
                <a:ext cx="1543492" cy="923330"/>
              </a:xfrm>
              <a:prstGeom prst="rect">
                <a:avLst/>
              </a:prstGeom>
              <a:blipFill>
                <a:blip r:embed="rId8"/>
                <a:stretch>
                  <a:fillRect l="-2713" t="-2564" r="-775" b="-7692"/>
                </a:stretch>
              </a:blipFill>
              <a:ln w="28575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55865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/>
      <p:bldP spid="18" grpId="0" animBg="1"/>
      <p:bldP spid="3" grpId="0" animBg="1"/>
      <p:bldP spid="3" grpId="1" animBg="1"/>
      <p:bldP spid="12" grpId="0" animBg="1"/>
      <p:bldP spid="12" grpId="1" animBg="1"/>
      <p:bldP spid="5" grpId="0"/>
      <p:bldP spid="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Decoding Schrödinger's Equation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24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C0DCBD-312C-4872-984B-B6DAD59D4B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8169" y="1382967"/>
            <a:ext cx="2672027" cy="75760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27BA512-81A3-4028-B617-E85AC242B514}"/>
              </a:ext>
            </a:extLst>
          </p:cNvPr>
          <p:cNvSpPr txBox="1"/>
          <p:nvPr/>
        </p:nvSpPr>
        <p:spPr>
          <a:xfrm>
            <a:off x="5235676" y="1577102"/>
            <a:ext cx="25524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Diffusion Equation</a:t>
            </a:r>
          </a:p>
          <a:p>
            <a:pPr algn="ctr"/>
            <a:r>
              <a:rPr lang="en-US" dirty="0">
                <a:solidFill>
                  <a:srgbClr val="7030A0"/>
                </a:solidFill>
              </a:rPr>
              <a:t>(</a:t>
            </a:r>
            <a:r>
              <a:rPr lang="en-US" b="1" dirty="0">
                <a:solidFill>
                  <a:srgbClr val="7030A0"/>
                </a:solidFill>
              </a:rPr>
              <a:t>D</a:t>
            </a:r>
            <a:r>
              <a:rPr lang="en-US" dirty="0">
                <a:solidFill>
                  <a:srgbClr val="7030A0"/>
                </a:solidFill>
              </a:rPr>
              <a:t> is diffusion constant)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20C035B-6415-4C6D-A389-592E2CA3AF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4877" y="2391355"/>
            <a:ext cx="3245321" cy="7667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C2CFD27-2361-4726-8694-7CBB3A9B6412}"/>
                  </a:ext>
                </a:extLst>
              </p:cNvPr>
              <p:cNvSpPr txBox="1"/>
              <p:nvPr/>
            </p:nvSpPr>
            <p:spPr>
              <a:xfrm>
                <a:off x="5539251" y="2590051"/>
                <a:ext cx="161003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If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= 0</m:t>
                    </m:r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C2CFD27-2361-4726-8694-7CBB3A9B64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9251" y="2590051"/>
                <a:ext cx="1610034" cy="369332"/>
              </a:xfrm>
              <a:prstGeom prst="rect">
                <a:avLst/>
              </a:prstGeom>
              <a:blipFill>
                <a:blip r:embed="rId5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>
            <a:extLst>
              <a:ext uri="{FF2B5EF4-FFF2-40B4-BE49-F238E27FC236}">
                <a16:creationId xmlns:a16="http://schemas.microsoft.com/office/drawing/2014/main" id="{35DC0286-FD17-41C8-B208-F429889942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0180" y="3429000"/>
            <a:ext cx="5347237" cy="318863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55BF6E5-FDAA-474D-B79F-3E6B042191C0}"/>
              </a:ext>
            </a:extLst>
          </p:cNvPr>
          <p:cNvSpPr/>
          <p:nvPr/>
        </p:nvSpPr>
        <p:spPr>
          <a:xfrm>
            <a:off x="3691556" y="2492478"/>
            <a:ext cx="224141" cy="30234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A720429-25D7-4858-BDD6-270C396C27DE}"/>
              </a:ext>
            </a:extLst>
          </p:cNvPr>
          <p:cNvSpPr/>
          <p:nvPr/>
        </p:nvSpPr>
        <p:spPr>
          <a:xfrm>
            <a:off x="3583858" y="1637071"/>
            <a:ext cx="331839" cy="391024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B36C0D4-EA2D-405E-AD6C-05E4DC3E6817}"/>
              </a:ext>
            </a:extLst>
          </p:cNvPr>
          <p:cNvSpPr/>
          <p:nvPr/>
        </p:nvSpPr>
        <p:spPr>
          <a:xfrm>
            <a:off x="3637706" y="2461460"/>
            <a:ext cx="440223" cy="696620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A41536-BC7D-4DA4-BE86-5B1D8666999B}"/>
              </a:ext>
            </a:extLst>
          </p:cNvPr>
          <p:cNvSpPr txBox="1"/>
          <p:nvPr/>
        </p:nvSpPr>
        <p:spPr>
          <a:xfrm>
            <a:off x="6627417" y="4311402"/>
            <a:ext cx="20573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In regions with </a:t>
            </a:r>
            <a:r>
              <a:rPr lang="en-US" u="sng" dirty="0">
                <a:solidFill>
                  <a:srgbClr val="7030A0"/>
                </a:solidFill>
              </a:rPr>
              <a:t>zero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b="1" dirty="0">
                <a:solidFill>
                  <a:srgbClr val="7030A0"/>
                </a:solidFill>
              </a:rPr>
              <a:t>potential</a:t>
            </a:r>
            <a:r>
              <a:rPr lang="en-US" dirty="0">
                <a:solidFill>
                  <a:srgbClr val="7030A0"/>
                </a:solidFill>
              </a:rPr>
              <a:t> energy, the wavefunction </a:t>
            </a:r>
            <a:r>
              <a:rPr lang="en-US" b="1" dirty="0">
                <a:solidFill>
                  <a:srgbClr val="7030A0"/>
                </a:solidFill>
              </a:rPr>
              <a:t>dissipates</a:t>
            </a:r>
            <a:r>
              <a:rPr lang="en-US" dirty="0">
                <a:solidFill>
                  <a:srgbClr val="7030A0"/>
                </a:solidFill>
              </a:rPr>
              <a:t> over </a:t>
            </a:r>
            <a:r>
              <a:rPr lang="en-US" i="1" dirty="0">
                <a:solidFill>
                  <a:srgbClr val="7030A0"/>
                </a:solidFill>
              </a:rPr>
              <a:t>time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4754580-9100-4826-9372-B5077F9D8A0B}"/>
                  </a:ext>
                </a:extLst>
              </p:cNvPr>
              <p:cNvSpPr txBox="1"/>
              <p:nvPr/>
            </p:nvSpPr>
            <p:spPr>
              <a:xfrm>
                <a:off x="228600" y="2234750"/>
                <a:ext cx="1543492" cy="923330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But that little </a:t>
                </a:r>
                <a14:m>
                  <m:oMath xmlns:m="http://schemas.openxmlformats.org/officeDocument/2006/math">
                    <m:r>
                      <a:rPr lang="en-US" b="0" i="1" smtClean="0">
                        <a:ln>
                          <a:solidFill>
                            <a:srgbClr val="FF0000"/>
                          </a:solidFill>
                        </a:ln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makes all the difference…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4754580-9100-4826-9372-B5077F9D8A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2234750"/>
                <a:ext cx="1543492" cy="923330"/>
              </a:xfrm>
              <a:prstGeom prst="rect">
                <a:avLst/>
              </a:prstGeom>
              <a:blipFill>
                <a:blip r:embed="rId7"/>
                <a:stretch>
                  <a:fillRect l="-2713" t="-2564" r="-775" b="-7692"/>
                </a:stretch>
              </a:blipFill>
              <a:ln w="28575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07416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/>
      <p:bldP spid="18" grpId="0" animBg="1"/>
      <p:bldP spid="3" grpId="0" animBg="1"/>
      <p:bldP spid="3" grpId="1" animBg="1"/>
      <p:bldP spid="12" grpId="0" animBg="1"/>
      <p:bldP spid="12" grpId="1" animBg="1"/>
      <p:bldP spid="5" grpId="0"/>
      <p:bldP spid="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Decoding the Equation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25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C4E6D2-31F8-4A9C-8D9E-7D5F85FFE310}"/>
              </a:ext>
            </a:extLst>
          </p:cNvPr>
          <p:cNvSpPr txBox="1"/>
          <p:nvPr/>
        </p:nvSpPr>
        <p:spPr>
          <a:xfrm>
            <a:off x="3299952" y="2799390"/>
            <a:ext cx="27063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7030A0"/>
                </a:solidFill>
              </a:rPr>
              <a:t>But what is "waving"?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70BAD4-D910-4E04-B53B-287B6C56CE66}"/>
              </a:ext>
            </a:extLst>
          </p:cNvPr>
          <p:cNvSpPr txBox="1"/>
          <p:nvPr/>
        </p:nvSpPr>
        <p:spPr>
          <a:xfrm>
            <a:off x="919009" y="3520136"/>
            <a:ext cx="7305982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Max Born (1926) interpreted the modulus </a:t>
            </a:r>
            <a:r>
              <a:rPr lang="en-US" sz="2000" u="sng" dirty="0"/>
              <a:t>squared</a:t>
            </a:r>
            <a:r>
              <a:rPr lang="en-US" sz="2000" dirty="0"/>
              <a:t> of a particle's position-space wavefunction as the </a:t>
            </a:r>
            <a:r>
              <a:rPr lang="en-US" sz="2000" b="1" dirty="0"/>
              <a:t>probability density function</a:t>
            </a:r>
            <a:r>
              <a:rPr lang="en-US" sz="2000" dirty="0"/>
              <a:t> (PDF) over any spatial interval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The </a:t>
            </a:r>
            <a:r>
              <a:rPr lang="en-US" sz="2000" b="1" dirty="0"/>
              <a:t>integral</a:t>
            </a:r>
            <a:r>
              <a:rPr lang="en-US" sz="2000" dirty="0"/>
              <a:t> of the PDF gives the cumulative probability of finding the particle within that interval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Therefore, when the wave function "oscillates" or diffuses, it is the </a:t>
            </a:r>
            <a:r>
              <a:rPr lang="en-US" sz="2000" b="1" dirty="0"/>
              <a:t>PDF</a:t>
            </a:r>
            <a:r>
              <a:rPr lang="en-US" sz="2000" dirty="0"/>
              <a:t> that is changing, </a:t>
            </a:r>
            <a:r>
              <a:rPr lang="en-US" sz="2000" i="1" dirty="0"/>
              <a:t>not</a:t>
            </a:r>
            <a:r>
              <a:rPr lang="en-US" sz="2000" dirty="0"/>
              <a:t> the particle itself moving</a:t>
            </a: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6A9FE44-034B-4CC5-8494-72E530A4DFBD}"/>
                  </a:ext>
                </a:extLst>
              </p:cNvPr>
              <p:cNvSpPr txBox="1"/>
              <p:nvPr/>
            </p:nvSpPr>
            <p:spPr>
              <a:xfrm>
                <a:off x="6275777" y="2896713"/>
                <a:ext cx="222147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18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l-GR" sz="18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Ψ</m:t>
                              </m:r>
                            </m:e>
                          </m:d>
                        </m:e>
                        <m:sup>
                          <m:r>
                            <a:rPr lang="en-US" sz="1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l-GR" sz="18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Ψ</m:t>
                      </m:r>
                      <m:r>
                        <a:rPr lang="en-US" sz="1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m:rPr>
                          <m:sty m:val="p"/>
                        </m:rPr>
                        <a:rPr lang="el-GR" sz="18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Ψ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6A9FE44-034B-4CC5-8494-72E530A4DF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5777" y="2896713"/>
                <a:ext cx="2221476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7AFF04A-D601-439F-8D19-696D4B37C88D}"/>
                  </a:ext>
                </a:extLst>
              </p:cNvPr>
              <p:cNvSpPr txBox="1"/>
              <p:nvPr/>
            </p:nvSpPr>
            <p:spPr>
              <a:xfrm>
                <a:off x="3062133" y="1640465"/>
                <a:ext cx="3181966" cy="6657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ℏ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Ψ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ℏ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Ψ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V</m:t>
                      </m:r>
                      <m:r>
                        <m:rPr>
                          <m:sty m:val="p"/>
                        </m:rP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Ψ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7AFF04A-D601-439F-8D19-696D4B37C8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2133" y="1640465"/>
                <a:ext cx="3181966" cy="66573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20355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Decoding Schrödinger's Equation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26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A72FFD0-0CFA-4ABB-B9EF-23333F3B70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833" y="1520999"/>
            <a:ext cx="6095238" cy="360952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E31F7A8-ECE6-4BD4-8917-03DC1A79002A}"/>
              </a:ext>
            </a:extLst>
          </p:cNvPr>
          <p:cNvSpPr txBox="1"/>
          <p:nvPr/>
        </p:nvSpPr>
        <p:spPr>
          <a:xfrm>
            <a:off x="4114800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A6B380-6AED-4E9E-A3BD-B71F2B8791A6}"/>
              </a:ext>
            </a:extLst>
          </p:cNvPr>
          <p:cNvSpPr txBox="1"/>
          <p:nvPr/>
        </p:nvSpPr>
        <p:spPr>
          <a:xfrm>
            <a:off x="2374490" y="5619135"/>
            <a:ext cx="43950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The time evolution of the </a:t>
            </a:r>
            <a:r>
              <a:rPr lang="en-US" b="1" dirty="0">
                <a:solidFill>
                  <a:srgbClr val="7030A0"/>
                </a:solidFill>
              </a:rPr>
              <a:t>wavefunction</a:t>
            </a:r>
            <a:r>
              <a:rPr lang="en-US" dirty="0">
                <a:solidFill>
                  <a:srgbClr val="7030A0"/>
                </a:solidFill>
              </a:rPr>
              <a:t> for a particle freely through empty space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5E12CC-3512-4904-81C8-F41601104FC0}"/>
              </a:ext>
            </a:extLst>
          </p:cNvPr>
          <p:cNvSpPr txBox="1"/>
          <p:nvPr/>
        </p:nvSpPr>
        <p:spPr>
          <a:xfrm>
            <a:off x="4059621" y="1468581"/>
            <a:ext cx="25067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 wavefunction begins tightly defined in space</a:t>
            </a:r>
          </a:p>
        </p:txBody>
      </p:sp>
    </p:spTree>
    <p:extLst>
      <p:ext uri="{BB962C8B-B14F-4D97-AF65-F5344CB8AC3E}">
        <p14:creationId xmlns:p14="http://schemas.microsoft.com/office/powerpoint/2010/main" val="38819701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Decoding Schrödinger's Equation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27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A72FFD0-0CFA-4ABB-B9EF-23333F3B70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833" y="1520999"/>
            <a:ext cx="6095238" cy="36095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C908968-D3A5-494F-BDB3-B4D0DB22EBF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23" r="-1823"/>
          <a:stretch/>
        </p:blipFill>
        <p:spPr>
          <a:xfrm>
            <a:off x="1973744" y="1742225"/>
            <a:ext cx="6066667" cy="36095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E155387-6275-4C8B-9775-DAD80AB06430}"/>
              </a:ext>
            </a:extLst>
          </p:cNvPr>
          <p:cNvSpPr txBox="1"/>
          <p:nvPr/>
        </p:nvSpPr>
        <p:spPr>
          <a:xfrm>
            <a:off x="2374490" y="5619135"/>
            <a:ext cx="43950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The time evolution of the </a:t>
            </a:r>
            <a:r>
              <a:rPr lang="en-US" b="1" dirty="0">
                <a:solidFill>
                  <a:srgbClr val="7030A0"/>
                </a:solidFill>
              </a:rPr>
              <a:t>wavefunction</a:t>
            </a:r>
            <a:r>
              <a:rPr lang="en-US" dirty="0">
                <a:solidFill>
                  <a:srgbClr val="7030A0"/>
                </a:solidFill>
              </a:rPr>
              <a:t> for a particle freely through empty space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E3B0B7D-8171-42EB-AC69-C400F88A225B}"/>
              </a:ext>
            </a:extLst>
          </p:cNvPr>
          <p:cNvSpPr txBox="1"/>
          <p:nvPr/>
        </p:nvSpPr>
        <p:spPr>
          <a:xfrm>
            <a:off x="6329855" y="1907627"/>
            <a:ext cx="25067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 wavefunction </a:t>
            </a:r>
            <a:r>
              <a:rPr lang="en-US" b="1" dirty="0"/>
              <a:t>dissipates</a:t>
            </a:r>
            <a:r>
              <a:rPr lang="en-US" dirty="0"/>
              <a:t> in free space (zero potential energy)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57C2AC-5BF2-4E18-AFE8-56AE706798F5}"/>
              </a:ext>
            </a:extLst>
          </p:cNvPr>
          <p:cNvSpPr txBox="1"/>
          <p:nvPr/>
        </p:nvSpPr>
        <p:spPr>
          <a:xfrm>
            <a:off x="656048" y="3975636"/>
            <a:ext cx="34368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NOTE: This is </a:t>
            </a:r>
            <a:r>
              <a:rPr lang="en-US" b="1" dirty="0"/>
              <a:t>not</a:t>
            </a:r>
            <a:r>
              <a:rPr lang="en-US" dirty="0"/>
              <a:t> the </a:t>
            </a:r>
            <a:r>
              <a:rPr lang="en-US" i="1" dirty="0"/>
              <a:t>path</a:t>
            </a:r>
            <a:r>
              <a:rPr lang="en-US" dirty="0"/>
              <a:t> of the particle, but the </a:t>
            </a:r>
            <a:r>
              <a:rPr lang="en-US" u="sng" dirty="0"/>
              <a:t>shape</a:t>
            </a:r>
            <a:r>
              <a:rPr lang="en-US" dirty="0"/>
              <a:t> of the </a:t>
            </a:r>
            <a:r>
              <a:rPr lang="en-US" b="1" dirty="0"/>
              <a:t>probability</a:t>
            </a:r>
            <a:r>
              <a:rPr lang="en-US" dirty="0"/>
              <a:t> curve governing where the particle </a:t>
            </a:r>
            <a:r>
              <a:rPr lang="en-US" i="1" dirty="0"/>
              <a:t>might</a:t>
            </a:r>
            <a:r>
              <a:rPr lang="en-US" dirty="0"/>
              <a:t> be found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2E4CFEB-7FFA-4F33-B7FA-9E4DA69E6FB9}"/>
              </a:ext>
            </a:extLst>
          </p:cNvPr>
          <p:cNvCxnSpPr>
            <a:cxnSpLocks/>
          </p:cNvCxnSpPr>
          <p:nvPr/>
        </p:nvCxnSpPr>
        <p:spPr>
          <a:xfrm flipV="1">
            <a:off x="4073311" y="4177862"/>
            <a:ext cx="782468" cy="26604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1103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Time Independent Schrödinger Equation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28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291389A-6DF6-4DBB-97E0-B8D73C8DFF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5527" y="1678761"/>
            <a:ext cx="2700983" cy="5518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E772EA3-535D-411B-AA69-B9CF146F38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5397" y="2534759"/>
            <a:ext cx="6113206" cy="80330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AE6C901-2191-48EA-B936-1E53E195B8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6065" y="3642249"/>
            <a:ext cx="5637317" cy="80330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D40A8BD-4A69-4958-97F5-F69AA7D017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2388" y="4749739"/>
            <a:ext cx="7566129" cy="1398638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82C0847F-F7B9-45E4-A000-3594F594EFD2}"/>
              </a:ext>
            </a:extLst>
          </p:cNvPr>
          <p:cNvSpPr/>
          <p:nvPr/>
        </p:nvSpPr>
        <p:spPr>
          <a:xfrm>
            <a:off x="4306529" y="1769806"/>
            <a:ext cx="667492" cy="46076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6E49673-07DA-4754-9975-A7C1E70AB5C3}"/>
              </a:ext>
            </a:extLst>
          </p:cNvPr>
          <p:cNvSpPr txBox="1"/>
          <p:nvPr/>
        </p:nvSpPr>
        <p:spPr>
          <a:xfrm>
            <a:off x="5881048" y="1689695"/>
            <a:ext cx="15445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7030A0"/>
                </a:solidFill>
              </a:rPr>
              <a:t>Time is separated,</a:t>
            </a:r>
          </a:p>
          <a:p>
            <a:pPr algn="ctr"/>
            <a:r>
              <a:rPr lang="en-US" sz="1400" b="1" dirty="0">
                <a:solidFill>
                  <a:srgbClr val="7030A0"/>
                </a:solidFill>
              </a:rPr>
              <a:t>not</a:t>
            </a:r>
            <a:r>
              <a:rPr lang="en-US" sz="1400" dirty="0">
                <a:solidFill>
                  <a:srgbClr val="7030A0"/>
                </a:solidFill>
              </a:rPr>
              <a:t> ignored</a:t>
            </a:r>
            <a:endParaRPr lang="en-US" sz="1400" i="1" dirty="0">
              <a:solidFill>
                <a:srgbClr val="7030A0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797C8BC-B449-4FD5-AE75-86A71D37FD5E}"/>
              </a:ext>
            </a:extLst>
          </p:cNvPr>
          <p:cNvSpPr/>
          <p:nvPr/>
        </p:nvSpPr>
        <p:spPr>
          <a:xfrm>
            <a:off x="1887794" y="5464277"/>
            <a:ext cx="4313903" cy="8920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84B4751-E810-42CC-95A6-5BA19000FA40}"/>
              </a:ext>
            </a:extLst>
          </p:cNvPr>
          <p:cNvSpPr txBox="1"/>
          <p:nvPr/>
        </p:nvSpPr>
        <p:spPr>
          <a:xfrm>
            <a:off x="78659" y="2613246"/>
            <a:ext cx="15289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Schrodinger Equation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27CA8EE-AA68-40A6-BBD5-7A4792287172}"/>
              </a:ext>
            </a:extLst>
          </p:cNvPr>
          <p:cNvSpPr/>
          <p:nvPr/>
        </p:nvSpPr>
        <p:spPr>
          <a:xfrm>
            <a:off x="1219200" y="4835147"/>
            <a:ext cx="869156" cy="6360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98F41AA-6AD5-498E-8A09-EE9B528BF4A1}"/>
              </a:ext>
            </a:extLst>
          </p:cNvPr>
          <p:cNvSpPr/>
          <p:nvPr/>
        </p:nvSpPr>
        <p:spPr>
          <a:xfrm>
            <a:off x="3857203" y="4835147"/>
            <a:ext cx="869156" cy="6360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EB063FE-EAA3-460C-AA99-B37E5F942069}"/>
              </a:ext>
            </a:extLst>
          </p:cNvPr>
          <p:cNvSpPr/>
          <p:nvPr/>
        </p:nvSpPr>
        <p:spPr>
          <a:xfrm>
            <a:off x="6480072" y="4835147"/>
            <a:ext cx="869156" cy="6360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1BEA97-8655-4BB5-951F-F2D3FD21E41B}"/>
              </a:ext>
            </a:extLst>
          </p:cNvPr>
          <p:cNvSpPr txBox="1"/>
          <p:nvPr/>
        </p:nvSpPr>
        <p:spPr>
          <a:xfrm>
            <a:off x="140318" y="3782292"/>
            <a:ext cx="1416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7030A0"/>
                </a:solidFill>
              </a:rPr>
              <a:t>Take partial derivatives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02FEE80-02E3-4B97-A05C-19DF58A2BD50}"/>
                  </a:ext>
                </a:extLst>
              </p:cNvPr>
              <p:cNvSpPr txBox="1"/>
              <p:nvPr/>
            </p:nvSpPr>
            <p:spPr>
              <a:xfrm>
                <a:off x="416770" y="1678761"/>
                <a:ext cx="238161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rgbClr val="7030A0"/>
                    </a:solidFill>
                  </a:rPr>
                  <a:t>Assume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400" i="1" smtClean="0">
                        <a:ln>
                          <a:solidFill>
                            <a:srgbClr val="7030A0"/>
                          </a:solidFill>
                        </a:ln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Ψ</m:t>
                    </m:r>
                  </m:oMath>
                </a14:m>
                <a:r>
                  <a:rPr lang="en-US" sz="1400" dirty="0">
                    <a:solidFill>
                      <a:srgbClr val="7030A0"/>
                    </a:solidFill>
                  </a:rPr>
                  <a:t> is the product of two independent functions</a:t>
                </a:r>
                <a:endParaRPr lang="en-US" sz="1400" i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02FEE80-02E3-4B97-A05C-19DF58A2BD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770" y="1678761"/>
                <a:ext cx="2381610" cy="523220"/>
              </a:xfrm>
              <a:prstGeom prst="rect">
                <a:avLst/>
              </a:prstGeom>
              <a:blipFill>
                <a:blip r:embed="rId7"/>
                <a:stretch>
                  <a:fillRect t="-1163" b="-116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79334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/>
      <p:bldP spid="3" grpId="0" animBg="1"/>
      <p:bldP spid="11" grpId="0"/>
      <p:bldP spid="13" grpId="0" animBg="1"/>
      <p:bldP spid="18" grpId="0" animBg="1"/>
      <p:bldP spid="19" grpId="0" animBg="1"/>
      <p:bldP spid="5" grpId="0"/>
      <p:bldP spid="20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Time Independent Schrödinger Equation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29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D40A8BD-4A69-4958-97F5-F69AA7D017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138" t="51616" r="30871"/>
          <a:stretch/>
        </p:blipFill>
        <p:spPr>
          <a:xfrm>
            <a:off x="2168013" y="1732935"/>
            <a:ext cx="4387645" cy="6767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4A5E4EF-ED72-4656-A520-7CC2CB041A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6292" y="2517213"/>
            <a:ext cx="2626037" cy="122419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5AA398F-C41A-46B8-989C-FB4DCC8EBF8D}"/>
              </a:ext>
            </a:extLst>
          </p:cNvPr>
          <p:cNvSpPr txBox="1"/>
          <p:nvPr/>
        </p:nvSpPr>
        <p:spPr>
          <a:xfrm>
            <a:off x="5394221" y="2585521"/>
            <a:ext cx="31211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Both sides are independent and equal, so they must be equal to some </a:t>
            </a:r>
            <a:r>
              <a:rPr lang="en-US" b="1" dirty="0">
                <a:solidFill>
                  <a:srgbClr val="7030A0"/>
                </a:solidFill>
              </a:rPr>
              <a:t>constant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1468E82-B98A-44EC-BD60-149B6A53B1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75834" y="4080623"/>
            <a:ext cx="4572001" cy="163820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8CFB6BE-7B35-481F-89B6-5CDD9DA2F2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96003" y="5766895"/>
            <a:ext cx="1342365" cy="479704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6D6BD3A-CDA4-4246-817F-D57DF1D05FA0}"/>
              </a:ext>
            </a:extLst>
          </p:cNvPr>
          <p:cNvSpPr/>
          <p:nvPr/>
        </p:nvSpPr>
        <p:spPr>
          <a:xfrm>
            <a:off x="4333875" y="5829299"/>
            <a:ext cx="104775" cy="1357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DB02AEB-9DD3-4939-97A6-9C63E79BEA1D}"/>
                  </a:ext>
                </a:extLst>
              </p:cNvPr>
              <p:cNvSpPr txBox="1"/>
              <p:nvPr/>
            </p:nvSpPr>
            <p:spPr>
              <a:xfrm>
                <a:off x="5507601" y="5600268"/>
                <a:ext cx="312112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That constant is the </a:t>
                </a:r>
                <a:r>
                  <a:rPr lang="en-US" b="1" dirty="0">
                    <a:solidFill>
                      <a:srgbClr val="7030A0"/>
                    </a:solidFill>
                  </a:rPr>
                  <a:t>total</a:t>
                </a:r>
                <a:r>
                  <a:rPr lang="en-US" dirty="0">
                    <a:solidFill>
                      <a:srgbClr val="7030A0"/>
                    </a:solidFill>
                  </a:rPr>
                  <a:t> </a:t>
                </a:r>
                <a:r>
                  <a:rPr lang="en-US" b="1" dirty="0">
                    <a:solidFill>
                      <a:srgbClr val="7030A0"/>
                    </a:solidFill>
                  </a:rPr>
                  <a:t>energy</a:t>
                </a:r>
                <a:r>
                  <a:rPr lang="en-US" dirty="0">
                    <a:solidFill>
                      <a:srgbClr val="7030A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of the system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DB02AEB-9DD3-4939-97A6-9C63E79BEA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7601" y="5600268"/>
                <a:ext cx="3121129" cy="646331"/>
              </a:xfrm>
              <a:prstGeom prst="rect">
                <a:avLst/>
              </a:prstGeom>
              <a:blipFill>
                <a:blip r:embed="rId7"/>
                <a:stretch>
                  <a:fillRect t="-5660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1ED8687F-AB5D-41BA-8A01-6FFBBC770C81}"/>
              </a:ext>
            </a:extLst>
          </p:cNvPr>
          <p:cNvSpPr/>
          <p:nvPr/>
        </p:nvSpPr>
        <p:spPr>
          <a:xfrm>
            <a:off x="4361834" y="5338763"/>
            <a:ext cx="462414" cy="12620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5FE6A862-5894-4E89-A9CE-6B5B47BF350B}"/>
              </a:ext>
            </a:extLst>
          </p:cNvPr>
          <p:cNvCxnSpPr>
            <a:stCxn id="3" idx="0"/>
            <a:endCxn id="15" idx="0"/>
          </p:cNvCxnSpPr>
          <p:nvPr/>
        </p:nvCxnSpPr>
        <p:spPr>
          <a:xfrm rot="16200000" flipH="1" flipV="1">
            <a:off x="4244384" y="5480642"/>
            <a:ext cx="490536" cy="206778"/>
          </a:xfrm>
          <a:prstGeom prst="bentConnector5">
            <a:avLst>
              <a:gd name="adj1" fmla="val -18932"/>
              <a:gd name="adj2" fmla="val -222367"/>
              <a:gd name="adj3" fmla="val 62864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6032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5" grpId="0" animBg="1"/>
      <p:bldP spid="10" grpId="0"/>
      <p:bldP spid="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596946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Demonstrate how energy levels are </a:t>
            </a:r>
            <a:r>
              <a:rPr lang="en-US" sz="2400" b="1" dirty="0"/>
              <a:t>quantized</a:t>
            </a:r>
            <a:r>
              <a:rPr lang="en-US" sz="2400" dirty="0"/>
              <a:t> in the wavefunction solution related to Bohr's original model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Review the concept of a vector being independent from any basis by considering </a:t>
            </a:r>
            <a:r>
              <a:rPr lang="en-US" sz="2400" b="1" dirty="0">
                <a:solidFill>
                  <a:srgbClr val="00B050"/>
                </a:solidFill>
              </a:rPr>
              <a:t>change of basis transformations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Relate </a:t>
            </a:r>
            <a:r>
              <a:rPr lang="en-US" sz="2400" b="1" dirty="0"/>
              <a:t>complex amplitudes </a:t>
            </a:r>
            <a:r>
              <a:rPr lang="en-US" sz="2400" dirty="0"/>
              <a:t>to the probability density of an outcome being measured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Learn the Dirac </a:t>
            </a:r>
            <a:r>
              <a:rPr lang="en-US" sz="2400" b="1" dirty="0">
                <a:solidFill>
                  <a:srgbClr val="FF0000"/>
                </a:solidFill>
              </a:rPr>
              <a:t>bra-ket</a:t>
            </a:r>
            <a:r>
              <a:rPr lang="en-US" sz="2400" dirty="0"/>
              <a:t> notation for representing a basis-independent generalized inner product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Apply operators to states and understand how </a:t>
            </a:r>
            <a:r>
              <a:rPr lang="en-US" sz="2400" b="1" dirty="0"/>
              <a:t>eigenvectors</a:t>
            </a:r>
            <a:r>
              <a:rPr lang="en-US" sz="2400" dirty="0"/>
              <a:t> and </a:t>
            </a:r>
            <a:r>
              <a:rPr lang="en-US" sz="2400" b="1" dirty="0"/>
              <a:t>eigenvalues</a:t>
            </a:r>
            <a:r>
              <a:rPr lang="en-US" sz="2400" dirty="0"/>
              <a:t> relate to </a:t>
            </a:r>
            <a:r>
              <a:rPr lang="en-US" sz="2400" b="1" dirty="0">
                <a:solidFill>
                  <a:srgbClr val="7030A0"/>
                </a:solidFill>
              </a:rPr>
              <a:t>observables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0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F08A05B-0724-4861-86AB-964ED437E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22 </a:t>
            </a:r>
            <a:r>
              <a:rPr lang="en-US" sz="3200" dirty="0">
                <a:latin typeface="+mn-lt"/>
              </a:rPr>
              <a:t>– Goals (continued)</a:t>
            </a:r>
          </a:p>
        </p:txBody>
      </p:sp>
    </p:spTree>
    <p:extLst>
      <p:ext uri="{BB962C8B-B14F-4D97-AF65-F5344CB8AC3E}">
        <p14:creationId xmlns:p14="http://schemas.microsoft.com/office/powerpoint/2010/main" val="3504934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Time Independent Schrödinger Equation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30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D40A8BD-4A69-4958-97F5-F69AA7D017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138" t="51616" r="30871"/>
          <a:stretch/>
        </p:blipFill>
        <p:spPr>
          <a:xfrm>
            <a:off x="2168013" y="1732935"/>
            <a:ext cx="4387645" cy="6767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0B9DA1E-7E11-44B2-9D78-96576D713F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3514" y="2572501"/>
            <a:ext cx="3077222" cy="7575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46AC6F7-0B84-44F1-9D4D-D19E72991D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13514" y="3615874"/>
            <a:ext cx="3924915" cy="76023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F5C706E-2926-4D83-BB96-AC72CB042719}"/>
                  </a:ext>
                </a:extLst>
              </p:cNvPr>
              <p:cNvSpPr txBox="1"/>
              <p:nvPr/>
            </p:nvSpPr>
            <p:spPr>
              <a:xfrm>
                <a:off x="723593" y="3811323"/>
                <a:ext cx="288884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Multiply both sides by </a:t>
                </a:r>
                <a14:m>
                  <m:oMath xmlns:m="http://schemas.openxmlformats.org/officeDocument/2006/math">
                    <m:r>
                      <a:rPr lang="el-GR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d>
                      <m:dPr>
                        <m:ctrlPr>
                          <a:rPr lang="el-GR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F5C706E-2926-4D83-BB96-AC72CB0427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593" y="3811323"/>
                <a:ext cx="2888840" cy="369332"/>
              </a:xfrm>
              <a:prstGeom prst="rect">
                <a:avLst/>
              </a:prstGeom>
              <a:blipFill>
                <a:blip r:embed="rId6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9D7C6494-F363-4BB8-8BFD-B32ACEC712D5}"/>
              </a:ext>
            </a:extLst>
          </p:cNvPr>
          <p:cNvSpPr txBox="1"/>
          <p:nvPr/>
        </p:nvSpPr>
        <p:spPr>
          <a:xfrm>
            <a:off x="3760840" y="4661942"/>
            <a:ext cx="4754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 Independent Schrödinger Equation (TISE)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84B8DF2-8A62-41DB-9B57-A33AC155502E}"/>
                  </a:ext>
                </a:extLst>
              </p:cNvPr>
              <p:cNvSpPr txBox="1"/>
              <p:nvPr/>
            </p:nvSpPr>
            <p:spPr>
              <a:xfrm>
                <a:off x="6889531" y="1838401"/>
                <a:ext cx="2014798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rgbClr val="7030A0"/>
                    </a:solidFill>
                  </a:rPr>
                  <a:t>That constant is the </a:t>
                </a:r>
                <a:r>
                  <a:rPr lang="en-US" sz="1600" b="1" dirty="0">
                    <a:solidFill>
                      <a:srgbClr val="7030A0"/>
                    </a:solidFill>
                  </a:rPr>
                  <a:t>total</a:t>
                </a:r>
                <a:r>
                  <a:rPr lang="en-US" sz="1600" dirty="0">
                    <a:solidFill>
                      <a:srgbClr val="7030A0"/>
                    </a:solidFill>
                  </a:rPr>
                  <a:t> </a:t>
                </a:r>
                <a:r>
                  <a:rPr lang="en-US" sz="1600" b="1" dirty="0">
                    <a:solidFill>
                      <a:srgbClr val="7030A0"/>
                    </a:solidFill>
                  </a:rPr>
                  <a:t>energy</a:t>
                </a:r>
                <a:r>
                  <a:rPr lang="en-US" sz="1600" dirty="0">
                    <a:solidFill>
                      <a:srgbClr val="7030A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16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dirty="0">
                    <a:solidFill>
                      <a:srgbClr val="7030A0"/>
                    </a:solidFill>
                  </a:rPr>
                  <a:t> of the system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84B8DF2-8A62-41DB-9B57-A33AC15550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9531" y="1838401"/>
                <a:ext cx="2014798" cy="830997"/>
              </a:xfrm>
              <a:prstGeom prst="rect">
                <a:avLst/>
              </a:prstGeom>
              <a:blipFill>
                <a:blip r:embed="rId7"/>
                <a:stretch>
                  <a:fillRect t="-2206" b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67DE38A-588E-4D0D-AF96-35A39F5F90E0}"/>
              </a:ext>
            </a:extLst>
          </p:cNvPr>
          <p:cNvCxnSpPr/>
          <p:nvPr/>
        </p:nvCxnSpPr>
        <p:spPr>
          <a:xfrm flipH="1">
            <a:off x="6889531" y="2488257"/>
            <a:ext cx="386255" cy="381067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1349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0" grpId="0"/>
      <p:bldP spid="9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TISE is an Eigenvalue Problem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31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46AC6F7-0B84-44F1-9D4D-D19E72991D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7499" y="1610639"/>
            <a:ext cx="3924915" cy="76023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2CA722E-8EAD-476A-A747-A1F4B38BA767}"/>
                  </a:ext>
                </a:extLst>
              </p:cNvPr>
              <p:cNvSpPr txBox="1"/>
              <p:nvPr/>
            </p:nvSpPr>
            <p:spPr>
              <a:xfrm>
                <a:off x="3613692" y="2734870"/>
                <a:ext cx="1916615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ℏ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2CA722E-8EAD-476A-A747-A1F4B38BA7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3692" y="2734870"/>
                <a:ext cx="1916615" cy="55579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91FDEB2-7067-4F34-82F9-EE289BFC36BB}"/>
                  </a:ext>
                </a:extLst>
              </p:cNvPr>
              <p:cNvSpPr txBox="1"/>
              <p:nvPr/>
            </p:nvSpPr>
            <p:spPr>
              <a:xfrm>
                <a:off x="3487994" y="3654663"/>
                <a:ext cx="1980414" cy="2844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</m:e>
                      </m:acc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91FDEB2-7067-4F34-82F9-EE289BFC36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7994" y="3654663"/>
                <a:ext cx="1980414" cy="284437"/>
              </a:xfrm>
              <a:prstGeom prst="rect">
                <a:avLst/>
              </a:prstGeom>
              <a:blipFill>
                <a:blip r:embed="rId5"/>
                <a:stretch>
                  <a:fillRect l="-2154" t="-19565" b="-369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F401D20-4F89-4AE4-82BE-AEC7094F2E69}"/>
                  </a:ext>
                </a:extLst>
              </p:cNvPr>
              <p:cNvSpPr txBox="1"/>
              <p:nvPr/>
            </p:nvSpPr>
            <p:spPr>
              <a:xfrm>
                <a:off x="3340510" y="4348631"/>
                <a:ext cx="390581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/>
                  <a:t> = Eigen</a:t>
                </a:r>
                <a:r>
                  <a:rPr lang="en-US" b="1" dirty="0"/>
                  <a:t>functions</a:t>
                </a:r>
                <a:r>
                  <a:rPr lang="en-US" dirty="0"/>
                  <a:t> of the Hamiltonian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F401D20-4F89-4AE4-82BE-AEC7094F2E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0510" y="4348631"/>
                <a:ext cx="3905813" cy="276999"/>
              </a:xfrm>
              <a:prstGeom prst="rect">
                <a:avLst/>
              </a:prstGeom>
              <a:blipFill>
                <a:blip r:embed="rId6"/>
                <a:stretch>
                  <a:fillRect l="-2808" t="-28261" r="-3432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31307C0-C26B-4297-8823-1EF8879B15B7}"/>
                  </a:ext>
                </a:extLst>
              </p:cNvPr>
              <p:cNvSpPr txBox="1"/>
              <p:nvPr/>
            </p:nvSpPr>
            <p:spPr>
              <a:xfrm>
                <a:off x="3738716" y="4758162"/>
                <a:ext cx="323248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dirty="0"/>
                  <a:t>= Eigen</a:t>
                </a:r>
                <a:r>
                  <a:rPr lang="en-US" b="1" dirty="0"/>
                  <a:t>values</a:t>
                </a:r>
                <a:r>
                  <a:rPr lang="en-US" dirty="0"/>
                  <a:t> of the Hamiltonian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31307C0-C26B-4297-8823-1EF8879B15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8716" y="4758162"/>
                <a:ext cx="3232488" cy="276999"/>
              </a:xfrm>
              <a:prstGeom prst="rect">
                <a:avLst/>
              </a:prstGeom>
              <a:blipFill>
                <a:blip r:embed="rId7"/>
                <a:stretch>
                  <a:fillRect l="-2448" t="-28889" r="-4520" b="-5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757650BF-AC3A-40C0-8306-643739950EFB}"/>
              </a:ext>
            </a:extLst>
          </p:cNvPr>
          <p:cNvSpPr txBox="1"/>
          <p:nvPr/>
        </p:nvSpPr>
        <p:spPr>
          <a:xfrm>
            <a:off x="2013155" y="5372590"/>
            <a:ext cx="54052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TISE only means the </a:t>
            </a:r>
            <a:r>
              <a:rPr lang="en-US" u="sng" dirty="0">
                <a:solidFill>
                  <a:srgbClr val="7030A0"/>
                </a:solidFill>
              </a:rPr>
              <a:t>PDF</a:t>
            </a:r>
            <a:r>
              <a:rPr lang="en-US" dirty="0">
                <a:solidFill>
                  <a:srgbClr val="7030A0"/>
                </a:solidFill>
              </a:rPr>
              <a:t> does not vary over time.</a:t>
            </a:r>
          </a:p>
          <a:p>
            <a:pPr algn="ctr"/>
            <a:r>
              <a:rPr lang="en-US" dirty="0">
                <a:solidFill>
                  <a:srgbClr val="7030A0"/>
                </a:solidFill>
              </a:rPr>
              <a:t>The particle can still "move" (jump around)</a:t>
            </a:r>
          </a:p>
          <a:p>
            <a:pPr algn="ctr"/>
            <a:r>
              <a:rPr lang="en-US" dirty="0">
                <a:solidFill>
                  <a:srgbClr val="7030A0"/>
                </a:solidFill>
              </a:rPr>
              <a:t>within the </a:t>
            </a:r>
            <a:r>
              <a:rPr lang="en-US" b="1" dirty="0">
                <a:solidFill>
                  <a:srgbClr val="7030A0"/>
                </a:solidFill>
              </a:rPr>
              <a:t>expectation values </a:t>
            </a:r>
            <a:r>
              <a:rPr lang="en-US" dirty="0">
                <a:solidFill>
                  <a:srgbClr val="7030A0"/>
                </a:solidFill>
              </a:rPr>
              <a:t>governed by the PDF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255C209-07B1-40E1-92C4-3B4428496CED}"/>
              </a:ext>
            </a:extLst>
          </p:cNvPr>
          <p:cNvSpPr/>
          <p:nvPr/>
        </p:nvSpPr>
        <p:spPr>
          <a:xfrm>
            <a:off x="3487994" y="3625167"/>
            <a:ext cx="250722" cy="35653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24696E-D692-40FB-BCD2-CB00CF6CE9E9}"/>
              </a:ext>
            </a:extLst>
          </p:cNvPr>
          <p:cNvSpPr/>
          <p:nvPr/>
        </p:nvSpPr>
        <p:spPr>
          <a:xfrm>
            <a:off x="4576523" y="3625167"/>
            <a:ext cx="250722" cy="35653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259A2F0B-05E7-4C32-9DC0-C03B43667FA7}"/>
              </a:ext>
            </a:extLst>
          </p:cNvPr>
          <p:cNvCxnSpPr>
            <a:cxnSpLocks/>
            <a:stCxn id="3" idx="0"/>
            <a:endCxn id="11" idx="0"/>
          </p:cNvCxnSpPr>
          <p:nvPr/>
        </p:nvCxnSpPr>
        <p:spPr>
          <a:xfrm rot="5400000" flipH="1" flipV="1">
            <a:off x="4157619" y="3080903"/>
            <a:ext cx="12700" cy="1088529"/>
          </a:xfrm>
          <a:prstGeom prst="bentConnector3">
            <a:avLst>
              <a:gd name="adj1" fmla="val 1800000"/>
            </a:avLst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FC7D2C0-DBEA-47BE-94C1-E1B8FD91E36C}"/>
              </a:ext>
            </a:extLst>
          </p:cNvPr>
          <p:cNvSpPr txBox="1"/>
          <p:nvPr/>
        </p:nvSpPr>
        <p:spPr>
          <a:xfrm>
            <a:off x="6651521" y="1806088"/>
            <a:ext cx="766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TISE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8B19E71-C036-4685-B5B4-F73E31056D50}"/>
                  </a:ext>
                </a:extLst>
              </p:cNvPr>
              <p:cNvSpPr txBox="1"/>
              <p:nvPr/>
            </p:nvSpPr>
            <p:spPr>
              <a:xfrm>
                <a:off x="5639685" y="3631518"/>
                <a:ext cx="1678844" cy="3767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acts 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Ψ</m:t>
                    </m:r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8B19E71-C036-4685-B5B4-F73E31056D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9685" y="3631518"/>
                <a:ext cx="1678844" cy="376770"/>
              </a:xfrm>
              <a:prstGeom prst="rect">
                <a:avLst/>
              </a:prstGeom>
              <a:blipFill>
                <a:blip r:embed="rId8"/>
                <a:stretch>
                  <a:fillRect t="-6452" b="-258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6F53BAB6-1075-47DD-BE9A-CAC8854F9F55}"/>
              </a:ext>
            </a:extLst>
          </p:cNvPr>
          <p:cNvSpPr txBox="1"/>
          <p:nvPr/>
        </p:nvSpPr>
        <p:spPr>
          <a:xfrm>
            <a:off x="5812438" y="2857150"/>
            <a:ext cx="23175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Hamiltonian Operator</a:t>
            </a:r>
          </a:p>
        </p:txBody>
      </p:sp>
    </p:spTree>
    <p:extLst>
      <p:ext uri="{BB962C8B-B14F-4D97-AF65-F5344CB8AC3E}">
        <p14:creationId xmlns:p14="http://schemas.microsoft.com/office/powerpoint/2010/main" val="3730089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5" grpId="0"/>
      <p:bldP spid="13" grpId="0"/>
      <p:bldP spid="6" grpId="0"/>
      <p:bldP spid="3" grpId="0" animBg="1"/>
      <p:bldP spid="11" grpId="0" animBg="1"/>
      <p:bldP spid="12" grpId="0"/>
      <p:bldP spid="17" grpId="0"/>
      <p:bldP spid="14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7BBC39-8901-4099-8BFB-D443FA065E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5946" y="1689304"/>
            <a:ext cx="5560041" cy="416597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C2C2504-DABB-4867-8868-C29CFE3A50A9}"/>
                  </a:ext>
                </a:extLst>
              </p:cNvPr>
              <p:cNvSpPr txBox="1"/>
              <p:nvPr/>
            </p:nvSpPr>
            <p:spPr>
              <a:xfrm>
                <a:off x="2119160" y="5987019"/>
                <a:ext cx="448811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rgbClr val="7030A0"/>
                    </a:solidFill>
                  </a:rPr>
                  <a:t>Wavefunction Curvature where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𝑬</m:t>
                    </m:r>
                    <m:r>
                      <a:rPr lang="en-US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𝑽</m:t>
                    </m:r>
                    <m:r>
                      <a:rPr lang="en-US" b="1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b="1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endParaRPr lang="en-US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C2C2504-DABB-4867-8868-C29CFE3A50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9160" y="5987019"/>
                <a:ext cx="4488118" cy="369332"/>
              </a:xfrm>
              <a:prstGeom prst="rect">
                <a:avLst/>
              </a:prstGeom>
              <a:blipFill>
                <a:blip r:embed="rId4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88E8B00-CB8A-4C8A-8F7D-F2C27498D92A}"/>
                  </a:ext>
                </a:extLst>
              </p:cNvPr>
              <p:cNvSpPr txBox="1"/>
              <p:nvPr/>
            </p:nvSpPr>
            <p:spPr>
              <a:xfrm>
                <a:off x="6754763" y="3543134"/>
                <a:ext cx="212376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d>
                      <m:dPr>
                        <m:ctrlP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will oscillate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88E8B00-CB8A-4C8A-8F7D-F2C27498D9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4763" y="3543134"/>
                <a:ext cx="2123768" cy="369332"/>
              </a:xfrm>
              <a:prstGeom prst="rect">
                <a:avLst/>
              </a:prstGeom>
              <a:blipFill>
                <a:blip r:embed="rId5"/>
                <a:stretch>
                  <a:fillRect l="-862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itle 1">
            <a:extLst>
              <a:ext uri="{FF2B5EF4-FFF2-40B4-BE49-F238E27FC236}">
                <a16:creationId xmlns:a16="http://schemas.microsoft.com/office/drawing/2014/main" id="{626390F2-CDD6-41B3-BA6D-E8C23AE351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Time Independent Schrödinger Equation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6244DC3-EDDC-ADA5-C211-F86471B4A13A}"/>
              </a:ext>
            </a:extLst>
          </p:cNvPr>
          <p:cNvSpPr txBox="1"/>
          <p:nvPr/>
        </p:nvSpPr>
        <p:spPr>
          <a:xfrm>
            <a:off x="6545982" y="1702649"/>
            <a:ext cx="2123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Rearrange the TISE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E51E532-6B99-C98A-F2E8-275C0A745A96}"/>
              </a:ext>
            </a:extLst>
          </p:cNvPr>
          <p:cNvCxnSpPr>
            <a:cxnSpLocks/>
            <a:stCxn id="2" idx="2"/>
          </p:cNvCxnSpPr>
          <p:nvPr/>
        </p:nvCxnSpPr>
        <p:spPr>
          <a:xfrm flipH="1">
            <a:off x="6659501" y="2071981"/>
            <a:ext cx="948365" cy="368007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9A9BCEB-93B2-EBC5-A62F-A5C307AADE70}"/>
              </a:ext>
            </a:extLst>
          </p:cNvPr>
          <p:cNvSpPr txBox="1"/>
          <p:nvPr/>
        </p:nvSpPr>
        <p:spPr>
          <a:xfrm>
            <a:off x="2693371" y="1314942"/>
            <a:ext cx="1961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E = Total Energy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741932-0B12-7E9E-7E80-231D24FD9453}"/>
              </a:ext>
            </a:extLst>
          </p:cNvPr>
          <p:cNvSpPr txBox="1"/>
          <p:nvPr/>
        </p:nvSpPr>
        <p:spPr>
          <a:xfrm>
            <a:off x="4654446" y="1314942"/>
            <a:ext cx="2254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V = Potential Energy</a:t>
            </a:r>
          </a:p>
        </p:txBody>
      </p:sp>
    </p:spTree>
    <p:extLst>
      <p:ext uri="{BB962C8B-B14F-4D97-AF65-F5344CB8AC3E}">
        <p14:creationId xmlns:p14="http://schemas.microsoft.com/office/powerpoint/2010/main" val="1836068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  <p:bldP spid="2" grpId="0"/>
      <p:bldP spid="12" grpId="0"/>
      <p:bldP spid="13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BAC6039-E5B7-4452-B624-DB76DB3375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5945" y="1689304"/>
            <a:ext cx="5560457" cy="4040444"/>
          </a:xfrm>
          <a:prstGeom prst="rect">
            <a:avLst/>
          </a:prstGeom>
          <a:ln>
            <a:noFill/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33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C2C2504-DABB-4867-8868-C29CFE3A50A9}"/>
                  </a:ext>
                </a:extLst>
              </p:cNvPr>
              <p:cNvSpPr txBox="1"/>
              <p:nvPr/>
            </p:nvSpPr>
            <p:spPr>
              <a:xfrm>
                <a:off x="2119160" y="5987019"/>
                <a:ext cx="448811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rgbClr val="7030A0"/>
                    </a:solidFill>
                  </a:rPr>
                  <a:t>Wavefunction Curvature where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𝑬</m:t>
                    </m:r>
                    <m:r>
                      <a:rPr lang="en-US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𝑽</m:t>
                    </m:r>
                    <m:r>
                      <a:rPr lang="en-US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&lt; </m:t>
                    </m:r>
                    <m:r>
                      <a:rPr lang="en-US" b="1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endParaRPr lang="en-US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C2C2504-DABB-4867-8868-C29CFE3A50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9160" y="5987019"/>
                <a:ext cx="4488118" cy="369332"/>
              </a:xfrm>
              <a:prstGeom prst="rect">
                <a:avLst/>
              </a:prstGeom>
              <a:blipFill>
                <a:blip r:embed="rId4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88E8B00-CB8A-4C8A-8F7D-F2C27498D92A}"/>
                  </a:ext>
                </a:extLst>
              </p:cNvPr>
              <p:cNvSpPr txBox="1"/>
              <p:nvPr/>
            </p:nvSpPr>
            <p:spPr>
              <a:xfrm>
                <a:off x="6754763" y="3543134"/>
                <a:ext cx="212376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d>
                      <m:dPr>
                        <m:ctrlP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will decay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88E8B00-CB8A-4C8A-8F7D-F2C27498D9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4763" y="3543134"/>
                <a:ext cx="2123768" cy="369332"/>
              </a:xfrm>
              <a:prstGeom prst="rect">
                <a:avLst/>
              </a:prstGeom>
              <a:blipFill>
                <a:blip r:embed="rId5"/>
                <a:stretch>
                  <a:fillRect l="-862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99F42E2-0EFC-468E-9D5B-61AA720D874C}"/>
                  </a:ext>
                </a:extLst>
              </p:cNvPr>
              <p:cNvSpPr txBox="1"/>
              <p:nvPr/>
            </p:nvSpPr>
            <p:spPr>
              <a:xfrm>
                <a:off x="327754" y="2846160"/>
                <a:ext cx="1671485" cy="25499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FF0000"/>
                    </a:solidFill>
                  </a:rPr>
                  <a:t>This is classically forbidden</a:t>
                </a:r>
              </a:p>
              <a:p>
                <a:pPr algn="ctr"/>
                <a:r>
                  <a:rPr lang="en-US" dirty="0">
                    <a:solidFill>
                      <a:srgbClr val="FF0000"/>
                    </a:solidFill>
                  </a:rPr>
                  <a:t>because KE can't be </a:t>
                </a:r>
                <a:r>
                  <a:rPr lang="en-US" b="1" i="1" dirty="0">
                    <a:solidFill>
                      <a:srgbClr val="FF0000"/>
                    </a:solidFill>
                  </a:rPr>
                  <a:t>negative</a:t>
                </a:r>
                <a:r>
                  <a:rPr lang="en-US" dirty="0">
                    <a:solidFill>
                      <a:srgbClr val="FF0000"/>
                    </a:solidFill>
                  </a:rPr>
                  <a:t>!</a:t>
                </a:r>
              </a:p>
              <a:p>
                <a:pPr algn="ctr"/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𝐾𝐸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99F42E2-0EFC-468E-9D5B-61AA720D87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754" y="2846160"/>
                <a:ext cx="1671485" cy="2549929"/>
              </a:xfrm>
              <a:prstGeom prst="rect">
                <a:avLst/>
              </a:prstGeom>
              <a:blipFill>
                <a:blip r:embed="rId6"/>
                <a:stretch>
                  <a:fillRect t="-1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itle 1">
            <a:extLst>
              <a:ext uri="{FF2B5EF4-FFF2-40B4-BE49-F238E27FC236}">
                <a16:creationId xmlns:a16="http://schemas.microsoft.com/office/drawing/2014/main" id="{DE32A8FD-8189-44EE-8772-A30EB50631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Time Independent Schrödinger Equation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E0E700-F799-6298-D0BA-358415ADC5B0}"/>
              </a:ext>
            </a:extLst>
          </p:cNvPr>
          <p:cNvSpPr txBox="1"/>
          <p:nvPr/>
        </p:nvSpPr>
        <p:spPr>
          <a:xfrm>
            <a:off x="2884258" y="1324179"/>
            <a:ext cx="29579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E = KE + V </a:t>
            </a:r>
            <a:r>
              <a:rPr lang="en-US" dirty="0">
                <a:solidFill>
                  <a:srgbClr val="7030A0"/>
                </a:solidFill>
                <a:sym typeface="Wingdings" panose="05000000000000000000" pitchFamily="2" charset="2"/>
              </a:rPr>
              <a:t> KE = E - V </a:t>
            </a:r>
            <a:endParaRPr lang="en-US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3948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  <p:bldP spid="7" grpId="0"/>
      <p:bldP spid="9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Solving the Schrodinger Equation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34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E95CBB1-023C-4AEE-8253-DF5C5124CF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1150" y="1871316"/>
            <a:ext cx="5041699" cy="462155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170B13F-D30E-4417-80A4-59C38432A0CA}"/>
              </a:ext>
            </a:extLst>
          </p:cNvPr>
          <p:cNvSpPr txBox="1"/>
          <p:nvPr/>
        </p:nvSpPr>
        <p:spPr>
          <a:xfrm>
            <a:off x="2954287" y="1371600"/>
            <a:ext cx="3235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Solution Framework</a:t>
            </a:r>
          </a:p>
        </p:txBody>
      </p:sp>
    </p:spTree>
    <p:extLst>
      <p:ext uri="{BB962C8B-B14F-4D97-AF65-F5344CB8AC3E}">
        <p14:creationId xmlns:p14="http://schemas.microsoft.com/office/powerpoint/2010/main" val="9635734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Infinite Rectangular Potential Well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35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E2F8D67-1386-4348-B23E-C7E15BDEEB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7324" y="1538795"/>
            <a:ext cx="6531144" cy="461865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E268A71-9BC6-4E34-A275-19EEA209E6F4}"/>
              </a:ext>
            </a:extLst>
          </p:cNvPr>
          <p:cNvSpPr/>
          <p:nvPr/>
        </p:nvSpPr>
        <p:spPr>
          <a:xfrm>
            <a:off x="3148780" y="1932039"/>
            <a:ext cx="235974" cy="27284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86EB91B-22E2-4AC3-864D-841F18E3A172}"/>
              </a:ext>
            </a:extLst>
          </p:cNvPr>
          <p:cNvSpPr/>
          <p:nvPr/>
        </p:nvSpPr>
        <p:spPr>
          <a:xfrm>
            <a:off x="6472084" y="1932038"/>
            <a:ext cx="235974" cy="27284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EA81ECF-BC92-EA96-432E-B0EA32933E53}"/>
              </a:ext>
            </a:extLst>
          </p:cNvPr>
          <p:cNvSpPr/>
          <p:nvPr/>
        </p:nvSpPr>
        <p:spPr>
          <a:xfrm>
            <a:off x="4219731" y="3814997"/>
            <a:ext cx="794479" cy="292308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191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3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Infinite Rectangular Potential Well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36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FCAE00F-6A8E-4A30-8355-E0E590C5C0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5055" y="1780239"/>
            <a:ext cx="4472959" cy="84273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01BC4A4-7C05-4D74-9152-AAC618E72F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6810" y="2762447"/>
            <a:ext cx="4529448" cy="195295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1F379B4-45D8-433C-AB39-1D34B6E406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47883" y="4838839"/>
            <a:ext cx="1662127" cy="116416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DD40525-5945-4EF2-979C-B1F4403E2F3F}"/>
                  </a:ext>
                </a:extLst>
              </p:cNvPr>
              <p:cNvSpPr txBox="1"/>
              <p:nvPr/>
            </p:nvSpPr>
            <p:spPr>
              <a:xfrm>
                <a:off x="5518150" y="5132637"/>
                <a:ext cx="13716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Inside the well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= 0</m:t>
                    </m:r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DD40525-5945-4EF2-979C-B1F4403E2F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8150" y="5132637"/>
                <a:ext cx="1371600" cy="646331"/>
              </a:xfrm>
              <a:prstGeom prst="rect">
                <a:avLst/>
              </a:prstGeom>
              <a:blipFill>
                <a:blip r:embed="rId6"/>
                <a:stretch>
                  <a:fillRect l="-889" t="-5660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63855A58-8A49-4E80-BCC9-9430E762E442}"/>
              </a:ext>
            </a:extLst>
          </p:cNvPr>
          <p:cNvSpPr txBox="1"/>
          <p:nvPr/>
        </p:nvSpPr>
        <p:spPr>
          <a:xfrm>
            <a:off x="6705486" y="2057744"/>
            <a:ext cx="766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TISE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B16A3CE-02D0-44C0-A5D8-3E0DA40383EC}"/>
              </a:ext>
            </a:extLst>
          </p:cNvPr>
          <p:cNvSpPr/>
          <p:nvPr/>
        </p:nvSpPr>
        <p:spPr>
          <a:xfrm>
            <a:off x="3347883" y="2901950"/>
            <a:ext cx="1395567" cy="649292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A86F4F8-7279-434A-BCE3-C60EDF7744DE}"/>
              </a:ext>
            </a:extLst>
          </p:cNvPr>
          <p:cNvSpPr/>
          <p:nvPr/>
        </p:nvSpPr>
        <p:spPr>
          <a:xfrm>
            <a:off x="5518150" y="2901950"/>
            <a:ext cx="465140" cy="649292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2837B380-1619-4D35-8784-6ED68865C402}"/>
              </a:ext>
            </a:extLst>
          </p:cNvPr>
          <p:cNvCxnSpPr>
            <a:stCxn id="3" idx="0"/>
            <a:endCxn id="12" idx="0"/>
          </p:cNvCxnSpPr>
          <p:nvPr/>
        </p:nvCxnSpPr>
        <p:spPr>
          <a:xfrm rot="5400000" flipH="1" flipV="1">
            <a:off x="4898193" y="2049424"/>
            <a:ext cx="12700" cy="1705053"/>
          </a:xfrm>
          <a:prstGeom prst="bentConnector3">
            <a:avLst>
              <a:gd name="adj1" fmla="val 1800000"/>
            </a:avLst>
          </a:prstGeom>
          <a:ln w="19050">
            <a:solidFill>
              <a:srgbClr val="7030A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EA80E915-B2CE-49E4-BE04-FA65E84226C0}"/>
              </a:ext>
            </a:extLst>
          </p:cNvPr>
          <p:cNvSpPr txBox="1"/>
          <p:nvPr/>
        </p:nvSpPr>
        <p:spPr>
          <a:xfrm>
            <a:off x="6750426" y="2851662"/>
            <a:ext cx="20987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See green rectangle on Slide 5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FEDD808-FF95-41C5-AB24-5C95496F5AA7}"/>
              </a:ext>
            </a:extLst>
          </p:cNvPr>
          <p:cNvCxnSpPr/>
          <p:nvPr/>
        </p:nvCxnSpPr>
        <p:spPr>
          <a:xfrm flipH="1">
            <a:off x="6528014" y="3215871"/>
            <a:ext cx="589176" cy="0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03F3393A-44A8-A5BD-9FD1-257D327ECFE8}"/>
              </a:ext>
            </a:extLst>
          </p:cNvPr>
          <p:cNvSpPr/>
          <p:nvPr/>
        </p:nvSpPr>
        <p:spPr>
          <a:xfrm>
            <a:off x="2743200" y="3674677"/>
            <a:ext cx="3305331" cy="11641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407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0" grpId="0"/>
      <p:bldP spid="3" grpId="0" animBg="1"/>
      <p:bldP spid="12" grpId="0" animBg="1"/>
      <p:bldP spid="15" grpId="0"/>
      <p:bldP spid="5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Infinite Rectangular Potential Well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37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7B21FC3-2B91-4F55-98C3-93D9933F04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247" y="1495773"/>
            <a:ext cx="2822370" cy="66179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DD40525-5945-4EF2-979C-B1F4403E2F3F}"/>
                  </a:ext>
                </a:extLst>
              </p:cNvPr>
              <p:cNvSpPr txBox="1"/>
              <p:nvPr/>
            </p:nvSpPr>
            <p:spPr>
              <a:xfrm>
                <a:off x="5517017" y="5282754"/>
                <a:ext cx="199079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Can only be true if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𝑘𝑎</m:t>
                    </m:r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DD40525-5945-4EF2-979C-B1F4403E2F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7017" y="5282754"/>
                <a:ext cx="1990797" cy="646331"/>
              </a:xfrm>
              <a:prstGeom prst="rect">
                <a:avLst/>
              </a:prstGeom>
              <a:blipFill>
                <a:blip r:embed="rId4"/>
                <a:stretch>
                  <a:fillRect l="-306" t="-5660" r="-24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B6037968-587A-4772-84FD-A1D3367F280D}"/>
              </a:ext>
            </a:extLst>
          </p:cNvPr>
          <p:cNvSpPr txBox="1"/>
          <p:nvPr/>
        </p:nvSpPr>
        <p:spPr>
          <a:xfrm>
            <a:off x="5316568" y="2673259"/>
            <a:ext cx="23916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Applying boundary conditions due to infinite potential outside the well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E69D87-B8D9-4071-B27C-F41656284C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4084" y="2457116"/>
            <a:ext cx="3299603" cy="163261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6F14B08-5F9A-42DC-860B-B3EBBE8D561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44531"/>
          <a:stretch/>
        </p:blipFill>
        <p:spPr>
          <a:xfrm>
            <a:off x="1876092" y="4284696"/>
            <a:ext cx="3299604" cy="83642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DFBBD99-40D0-402D-81DA-D5AED00786C4}"/>
              </a:ext>
            </a:extLst>
          </p:cNvPr>
          <p:cNvSpPr txBox="1"/>
          <p:nvPr/>
        </p:nvSpPr>
        <p:spPr>
          <a:xfrm>
            <a:off x="5586033" y="4379741"/>
            <a:ext cx="18527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From Euler’s Formula </a:t>
            </a:r>
            <a:r>
              <a:rPr lang="en-US" dirty="0">
                <a:solidFill>
                  <a:srgbClr val="7030A0"/>
                </a:solidFill>
                <a:sym typeface="Wingdings" panose="05000000000000000000" pitchFamily="2" charset="2"/>
              </a:rPr>
              <a:t>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8DB1E30-6F66-4A7B-A6E7-9841011D51DF}"/>
              </a:ext>
            </a:extLst>
          </p:cNvPr>
          <p:cNvSpPr txBox="1"/>
          <p:nvPr/>
        </p:nvSpPr>
        <p:spPr>
          <a:xfrm>
            <a:off x="5136996" y="1433492"/>
            <a:ext cx="26419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This is the general solution for the TISE inside an infinite well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B79AC57-FA68-449B-86E6-6E6A80E88409}"/>
                  </a:ext>
                </a:extLst>
              </p:cNvPr>
              <p:cNvSpPr txBox="1"/>
              <p:nvPr/>
            </p:nvSpPr>
            <p:spPr>
              <a:xfrm>
                <a:off x="143029" y="1895157"/>
                <a:ext cx="1567993" cy="10938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rgbClr val="0070C0"/>
                    </a:solidFill>
                  </a:rPr>
                  <a:t>At the left wall </a:t>
                </a:r>
                <a14:m>
                  <m:oMath xmlns:m="http://schemas.openxmlformats.org/officeDocument/2006/math">
                    <m:r>
                      <a:rPr lang="en-US" sz="160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d>
                      <m:dPr>
                        <m:ctrlPr>
                          <a:rPr lang="en-US" sz="16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sz="16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1600" b="0" i="1" dirty="0">
                  <a:solidFill>
                    <a:srgbClr val="0070C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𝑖𝑘</m:t>
                          </m:r>
                          <m:d>
                            <m:dPr>
                              <m:ctrlPr>
                                <a:rPr lang="en-US" sz="16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sup>
                      </m:sSup>
                      <m:r>
                        <a:rPr lang="en-US" sz="16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1600" b="0" i="1" dirty="0">
                  <a:solidFill>
                    <a:srgbClr val="0070C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r>
                        <a:rPr lang="en-US" sz="16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en-US" sz="16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r>
                        <a:rPr lang="en-US" sz="16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16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B79AC57-FA68-449B-86E6-6E6A80E884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029" y="1895157"/>
                <a:ext cx="1567993" cy="1093889"/>
              </a:xfrm>
              <a:prstGeom prst="rect">
                <a:avLst/>
              </a:prstGeom>
              <a:blipFill>
                <a:blip r:embed="rId7"/>
                <a:stretch>
                  <a:fillRect t="-16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1491739-B3B6-4CC9-AF3D-13B743FB635E}"/>
              </a:ext>
            </a:extLst>
          </p:cNvPr>
          <p:cNvCxnSpPr>
            <a:cxnSpLocks/>
          </p:cNvCxnSpPr>
          <p:nvPr/>
        </p:nvCxnSpPr>
        <p:spPr>
          <a:xfrm flipH="1">
            <a:off x="3633953" y="1947636"/>
            <a:ext cx="299872" cy="725623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E690465-DEC0-6724-9B24-680715CE2CFD}"/>
                  </a:ext>
                </a:extLst>
              </p:cNvPr>
              <p:cNvSpPr txBox="1"/>
              <p:nvPr/>
            </p:nvSpPr>
            <p:spPr>
              <a:xfrm>
                <a:off x="1435735" y="3662463"/>
                <a:ext cx="111259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solidFill>
                      <a:srgbClr val="0070C0"/>
                    </a:solidFill>
                  </a:rPr>
                  <a:t>If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6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≠0→</m:t>
                    </m:r>
                  </m:oMath>
                </a14:m>
                <a:endParaRPr lang="en-US" sz="16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E690465-DEC0-6724-9B24-680715CE2C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5735" y="3662463"/>
                <a:ext cx="1112593" cy="338554"/>
              </a:xfrm>
              <a:prstGeom prst="rect">
                <a:avLst/>
              </a:prstGeom>
              <a:blipFill>
                <a:blip r:embed="rId8"/>
                <a:stretch>
                  <a:fillRect l="-3297"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>
            <a:extLst>
              <a:ext uri="{FF2B5EF4-FFF2-40B4-BE49-F238E27FC236}">
                <a16:creationId xmlns:a16="http://schemas.microsoft.com/office/drawing/2014/main" id="{AF8480B0-AA9D-9EAB-E9C2-E92CEC39037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57137"/>
          <a:stretch/>
        </p:blipFill>
        <p:spPr>
          <a:xfrm>
            <a:off x="2134087" y="5282754"/>
            <a:ext cx="3299604" cy="646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139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0" grpId="0"/>
      <p:bldP spid="13" grpId="0"/>
      <p:bldP spid="6" grpId="0"/>
      <p:bldP spid="3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Infinite Rectangular Potential Well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38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2C8A225-6647-46A5-A3BD-A6464F4D5AE4}"/>
                  </a:ext>
                </a:extLst>
              </p:cNvPr>
              <p:cNvSpPr txBox="1"/>
              <p:nvPr/>
            </p:nvSpPr>
            <p:spPr>
              <a:xfrm>
                <a:off x="1513489" y="1390186"/>
                <a:ext cx="1182118" cy="8183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ℏ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2C8A225-6647-46A5-A3BD-A6464F4D5A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3489" y="1390186"/>
                <a:ext cx="1182118" cy="81836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7E9F977-0AED-49E2-95CC-BD75CD88CA54}"/>
                  </a:ext>
                </a:extLst>
              </p:cNvPr>
              <p:cNvSpPr txBox="1"/>
              <p:nvPr/>
            </p:nvSpPr>
            <p:spPr>
              <a:xfrm>
                <a:off x="3122389" y="1539169"/>
                <a:ext cx="1117422" cy="5203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ℏ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7E9F977-0AED-49E2-95CC-BD75CD88CA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2389" y="1539169"/>
                <a:ext cx="1117422" cy="5203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82D2645-F7C1-4E4E-9461-E3A82C2C5A2C}"/>
                  </a:ext>
                </a:extLst>
              </p:cNvPr>
              <p:cNvSpPr txBox="1"/>
              <p:nvPr/>
            </p:nvSpPr>
            <p:spPr>
              <a:xfrm>
                <a:off x="4572000" y="1503775"/>
                <a:ext cx="996362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ℏ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82D2645-F7C1-4E4E-9461-E3A82C2C5A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1503775"/>
                <a:ext cx="996362" cy="55579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32EA4FC-0D11-4F06-8FB1-590D93B63159}"/>
                  </a:ext>
                </a:extLst>
              </p:cNvPr>
              <p:cNvSpPr txBox="1"/>
              <p:nvPr/>
            </p:nvSpPr>
            <p:spPr>
              <a:xfrm>
                <a:off x="6357406" y="1455845"/>
                <a:ext cx="8890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32EA4FC-0D11-4F06-8FB1-590D93B631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7406" y="1455845"/>
                <a:ext cx="889026" cy="276999"/>
              </a:xfrm>
              <a:prstGeom prst="rect">
                <a:avLst/>
              </a:prstGeom>
              <a:blipFill>
                <a:blip r:embed="rId6"/>
                <a:stretch>
                  <a:fillRect l="-6164" r="-3425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720C636-696C-4D2E-8BA9-A191B1FD81E0}"/>
                  </a:ext>
                </a:extLst>
              </p:cNvPr>
              <p:cNvSpPr txBox="1"/>
              <p:nvPr/>
            </p:nvSpPr>
            <p:spPr>
              <a:xfrm>
                <a:off x="6484557" y="1823285"/>
                <a:ext cx="761875" cy="4725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720C636-696C-4D2E-8BA9-A191B1FD81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4557" y="1823285"/>
                <a:ext cx="761875" cy="4725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D348D3E-2451-4521-A3F3-497D9F068199}"/>
                  </a:ext>
                </a:extLst>
              </p:cNvPr>
              <p:cNvSpPr txBox="1"/>
              <p:nvPr/>
            </p:nvSpPr>
            <p:spPr>
              <a:xfrm>
                <a:off x="3220028" y="2341120"/>
                <a:ext cx="1351972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ℏ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D348D3E-2451-4521-A3F3-497D9F0681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0028" y="2341120"/>
                <a:ext cx="1351972" cy="55579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825EFEFF-022C-40F2-BD6D-F67F9AA19331}"/>
              </a:ext>
            </a:extLst>
          </p:cNvPr>
          <p:cNvSpPr txBox="1"/>
          <p:nvPr/>
        </p:nvSpPr>
        <p:spPr>
          <a:xfrm>
            <a:off x="4504640" y="2295850"/>
            <a:ext cx="18527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Energy is quantized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BD4C8DB-D674-4F91-9A0B-1A5F62CDBBD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31597" y="3075680"/>
            <a:ext cx="4146086" cy="66226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8D08188-7E63-4B43-AE9F-F48DE9DB09E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78511" y="4025245"/>
            <a:ext cx="5943600" cy="120789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CD41E4B-9597-40A4-B46E-17A8C46F7E7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970039" y="5580285"/>
            <a:ext cx="2627400" cy="798637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A263E821-4519-467C-94C6-4079FF3267E4}"/>
              </a:ext>
            </a:extLst>
          </p:cNvPr>
          <p:cNvSpPr txBox="1"/>
          <p:nvPr/>
        </p:nvSpPr>
        <p:spPr>
          <a:xfrm>
            <a:off x="5736201" y="5576521"/>
            <a:ext cx="24908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The exact TISE solution (wavefunction) for the infinite potential well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AF87AD7-FA07-4D38-AD9B-9A9F7C930750}"/>
              </a:ext>
            </a:extLst>
          </p:cNvPr>
          <p:cNvSpPr txBox="1"/>
          <p:nvPr/>
        </p:nvSpPr>
        <p:spPr>
          <a:xfrm>
            <a:off x="6662584" y="4025245"/>
            <a:ext cx="18527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Normalize the wavefunction</a:t>
            </a:r>
          </a:p>
        </p:txBody>
      </p:sp>
    </p:spTree>
    <p:extLst>
      <p:ext uri="{BB962C8B-B14F-4D97-AF65-F5344CB8AC3E}">
        <p14:creationId xmlns:p14="http://schemas.microsoft.com/office/powerpoint/2010/main" val="4198367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14" grpId="0"/>
      <p:bldP spid="7" grpId="0"/>
      <p:bldP spid="8" grpId="0"/>
      <p:bldP spid="10" grpId="0"/>
      <p:bldP spid="18" grpId="0"/>
      <p:bldP spid="25" grpId="0"/>
      <p:bldP spid="26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Infinite Rectangular Potential Well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412B77-81F3-48D0-9A24-26DDF46615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0922" y="1655710"/>
            <a:ext cx="5522155" cy="483716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9245B36-82F5-4725-A4A7-0FFB5A1A1219}"/>
              </a:ext>
            </a:extLst>
          </p:cNvPr>
          <p:cNvSpPr txBox="1"/>
          <p:nvPr/>
        </p:nvSpPr>
        <p:spPr>
          <a:xfrm>
            <a:off x="7019978" y="2873963"/>
            <a:ext cx="185276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In the TISE, the PDF is stationary, but the PDF </a:t>
            </a:r>
            <a:r>
              <a:rPr lang="en-US" b="1" dirty="0">
                <a:solidFill>
                  <a:srgbClr val="7030A0"/>
                </a:solidFill>
              </a:rPr>
              <a:t>shape</a:t>
            </a:r>
            <a:r>
              <a:rPr lang="en-US" dirty="0">
                <a:solidFill>
                  <a:srgbClr val="7030A0"/>
                </a:solidFill>
              </a:rPr>
              <a:t> varies by </a:t>
            </a:r>
            <a:r>
              <a:rPr lang="en-US" u="sng" dirty="0">
                <a:solidFill>
                  <a:srgbClr val="7030A0"/>
                </a:solidFill>
              </a:rPr>
              <a:t>energy</a:t>
            </a:r>
            <a:r>
              <a:rPr lang="en-US" dirty="0">
                <a:solidFill>
                  <a:srgbClr val="7030A0"/>
                </a:solidFill>
              </a:rPr>
              <a:t> level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1CC683-47B5-4211-9B62-6CC79E47934D}"/>
              </a:ext>
            </a:extLst>
          </p:cNvPr>
          <p:cNvSpPr txBox="1"/>
          <p:nvPr/>
        </p:nvSpPr>
        <p:spPr>
          <a:xfrm>
            <a:off x="271255" y="2873963"/>
            <a:ext cx="168573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There is </a:t>
            </a:r>
            <a:r>
              <a:rPr lang="en-US" b="1" dirty="0">
                <a:solidFill>
                  <a:srgbClr val="7030A0"/>
                </a:solidFill>
              </a:rPr>
              <a:t>zero</a:t>
            </a:r>
            <a:r>
              <a:rPr lang="en-US" dirty="0">
                <a:solidFill>
                  <a:srgbClr val="7030A0"/>
                </a:solidFill>
              </a:rPr>
              <a:t> chance the particle can be seen </a:t>
            </a:r>
            <a:r>
              <a:rPr lang="en-US" i="1" dirty="0">
                <a:solidFill>
                  <a:srgbClr val="7030A0"/>
                </a:solidFill>
              </a:rPr>
              <a:t>outside</a:t>
            </a:r>
            <a:r>
              <a:rPr lang="en-US" dirty="0">
                <a:solidFill>
                  <a:srgbClr val="7030A0"/>
                </a:solidFill>
              </a:rPr>
              <a:t> the well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4EC7262-0F69-4EE6-EEA7-4E7E041ECF57}"/>
                  </a:ext>
                </a:extLst>
              </p:cNvPr>
              <p:cNvSpPr txBox="1"/>
              <p:nvPr/>
            </p:nvSpPr>
            <p:spPr>
              <a:xfrm>
                <a:off x="308033" y="5292545"/>
                <a:ext cx="1612173" cy="2769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000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4EC7262-0F69-4EE6-EEA7-4E7E041ECF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033" y="5292545"/>
                <a:ext cx="1612173" cy="276999"/>
              </a:xfrm>
              <a:prstGeom prst="rect">
                <a:avLst/>
              </a:prstGeom>
              <a:blipFill>
                <a:blip r:embed="rId4"/>
                <a:stretch>
                  <a:fillRect l="-2632" b="-29167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94264F38-5E09-F8BE-928E-2832D8DB5BDE}"/>
              </a:ext>
            </a:extLst>
          </p:cNvPr>
          <p:cNvSpPr/>
          <p:nvPr/>
        </p:nvSpPr>
        <p:spPr>
          <a:xfrm>
            <a:off x="3275351" y="5726243"/>
            <a:ext cx="284813" cy="30729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795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7" grpId="0"/>
      <p:bldP spid="3" grpId="0" animBg="1"/>
      <p:bldP spid="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Classical Double Slit Experiment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9142D2-841D-D68E-C3EA-B67FA3ADA9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7611" y="1427358"/>
            <a:ext cx="6048778" cy="5250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0045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u="sng" dirty="0">
                <a:latin typeface="+mn-lt"/>
              </a:rPr>
              <a:t>Finite</a:t>
            </a:r>
            <a:r>
              <a:rPr lang="en-US" sz="3200" dirty="0">
                <a:latin typeface="+mn-lt"/>
              </a:rPr>
              <a:t> Rectangular Potential Well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BD3710-5804-4895-A7D5-76E31182F9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4442"/>
          <a:stretch/>
        </p:blipFill>
        <p:spPr>
          <a:xfrm>
            <a:off x="930663" y="1468581"/>
            <a:ext cx="7282673" cy="24766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B7B9495-352E-476B-92F6-F7271C4DB9A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0275"/>
          <a:stretch/>
        </p:blipFill>
        <p:spPr>
          <a:xfrm>
            <a:off x="1822259" y="4236965"/>
            <a:ext cx="4922671" cy="162336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E7D395D-A1A3-4503-B563-3EF418428DAE}"/>
              </a:ext>
            </a:extLst>
          </p:cNvPr>
          <p:cNvSpPr/>
          <p:nvPr/>
        </p:nvSpPr>
        <p:spPr>
          <a:xfrm>
            <a:off x="3089787" y="1762432"/>
            <a:ext cx="235974" cy="27284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F7A03FB-E5FE-4906-BF81-CE87B2238691}"/>
              </a:ext>
            </a:extLst>
          </p:cNvPr>
          <p:cNvSpPr/>
          <p:nvPr/>
        </p:nvSpPr>
        <p:spPr>
          <a:xfrm>
            <a:off x="6744930" y="1762432"/>
            <a:ext cx="235974" cy="27284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BE96B1-8348-C835-0B54-9932E345F9E1}"/>
              </a:ext>
            </a:extLst>
          </p:cNvPr>
          <p:cNvSpPr/>
          <p:nvPr/>
        </p:nvSpPr>
        <p:spPr>
          <a:xfrm>
            <a:off x="4384623" y="3114207"/>
            <a:ext cx="794479" cy="292308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EA9886F-BA4E-6331-1AEE-BFDE368F2BFD}"/>
              </a:ext>
            </a:extLst>
          </p:cNvPr>
          <p:cNvCxnSpPr>
            <a:cxnSpLocks/>
          </p:cNvCxnSpPr>
          <p:nvPr/>
        </p:nvCxnSpPr>
        <p:spPr>
          <a:xfrm>
            <a:off x="2803161" y="2717548"/>
            <a:ext cx="599606" cy="161144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EEF0E72-933E-A291-34D1-069E33CB8AB6}"/>
              </a:ext>
            </a:extLst>
          </p:cNvPr>
          <p:cNvCxnSpPr>
            <a:cxnSpLocks/>
          </p:cNvCxnSpPr>
          <p:nvPr/>
        </p:nvCxnSpPr>
        <p:spPr>
          <a:xfrm flipH="1">
            <a:off x="5973580" y="2706887"/>
            <a:ext cx="707521" cy="163276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472948C-2A7D-73AF-46DD-960A361444DA}"/>
              </a:ext>
            </a:extLst>
          </p:cNvPr>
          <p:cNvCxnSpPr/>
          <p:nvPr/>
        </p:nvCxnSpPr>
        <p:spPr>
          <a:xfrm flipH="1" flipV="1">
            <a:off x="3762531" y="2960557"/>
            <a:ext cx="689548" cy="1379095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562BBBD-C2CD-5432-2A34-3373E024238B}"/>
              </a:ext>
            </a:extLst>
          </p:cNvPr>
          <p:cNvCxnSpPr>
            <a:cxnSpLocks/>
          </p:cNvCxnSpPr>
          <p:nvPr/>
        </p:nvCxnSpPr>
        <p:spPr>
          <a:xfrm flipV="1">
            <a:off x="4998265" y="2949895"/>
            <a:ext cx="689548" cy="1379095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4340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u="sng" dirty="0">
                <a:latin typeface="+mn-lt"/>
              </a:rPr>
              <a:t>Finite</a:t>
            </a:r>
            <a:r>
              <a:rPr lang="en-US" sz="3200" dirty="0">
                <a:latin typeface="+mn-lt"/>
              </a:rPr>
              <a:t> Rectangular Potential Well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119DB3-D6FF-4FEA-82D0-CC5969FF0A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0406" y="1323564"/>
            <a:ext cx="6284045" cy="516931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F48A1C5-81C6-40C2-9B9D-3D8C8C5CBA9F}"/>
              </a:ext>
            </a:extLst>
          </p:cNvPr>
          <p:cNvSpPr txBox="1"/>
          <p:nvPr/>
        </p:nvSpPr>
        <p:spPr>
          <a:xfrm>
            <a:off x="268145" y="2778099"/>
            <a:ext cx="185276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There is a small but appreciable probability that the particle will </a:t>
            </a:r>
            <a:r>
              <a:rPr lang="en-US" b="1" dirty="0">
                <a:solidFill>
                  <a:srgbClr val="FF0000"/>
                </a:solidFill>
              </a:rPr>
              <a:t>appear</a:t>
            </a:r>
            <a:r>
              <a:rPr lang="en-US" dirty="0">
                <a:solidFill>
                  <a:srgbClr val="FF0000"/>
                </a:solidFill>
              </a:rPr>
              <a:t> in a classically </a:t>
            </a:r>
            <a:r>
              <a:rPr lang="en-US" i="1" dirty="0">
                <a:solidFill>
                  <a:srgbClr val="FF0000"/>
                </a:solidFill>
              </a:rPr>
              <a:t>forbidden</a:t>
            </a:r>
            <a:r>
              <a:rPr lang="en-US" dirty="0">
                <a:solidFill>
                  <a:srgbClr val="FF0000"/>
                </a:solidFill>
              </a:rPr>
              <a:t> region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097919E-5D00-4010-80D5-E4D07B43D49B}"/>
              </a:ext>
            </a:extLst>
          </p:cNvPr>
          <p:cNvCxnSpPr>
            <a:cxnSpLocks/>
          </p:cNvCxnSpPr>
          <p:nvPr/>
        </p:nvCxnSpPr>
        <p:spPr>
          <a:xfrm>
            <a:off x="2057400" y="3208283"/>
            <a:ext cx="780393" cy="46508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6900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Quantum Harmonic Oscillator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9D9AD8-2451-4B71-A87C-DFEC8C595E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6083" y="1468581"/>
            <a:ext cx="5751833" cy="4907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54908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Quantum Harmonic Oscillator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F123C9-2D98-4370-A020-30F06728CB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025" y="1158586"/>
            <a:ext cx="7049949" cy="54634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03891C7-75F8-4FFB-8965-5997E6F0AFC6}"/>
              </a:ext>
            </a:extLst>
          </p:cNvPr>
          <p:cNvSpPr txBox="1"/>
          <p:nvPr/>
        </p:nvSpPr>
        <p:spPr>
          <a:xfrm>
            <a:off x="6992524" y="4867700"/>
            <a:ext cx="185276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There is a small but appreciable probability that the particle will enter a classically forbidden region</a:t>
            </a:r>
          </a:p>
        </p:txBody>
      </p:sp>
    </p:spTree>
    <p:extLst>
      <p:ext uri="{BB962C8B-B14F-4D97-AF65-F5344CB8AC3E}">
        <p14:creationId xmlns:p14="http://schemas.microsoft.com/office/powerpoint/2010/main" val="2439228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3322D39-005A-46DE-9B42-1E4850EC06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9341" y="988980"/>
            <a:ext cx="5551644" cy="520534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Quantum Harmonic Oscillator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C9B9C52-CEF4-462B-BE94-FD6C13450D70}"/>
                  </a:ext>
                </a:extLst>
              </p:cNvPr>
              <p:cNvSpPr txBox="1"/>
              <p:nvPr/>
            </p:nvSpPr>
            <p:spPr>
              <a:xfrm>
                <a:off x="6881911" y="3680454"/>
                <a:ext cx="185276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𝑃𝐷𝐹</m:t>
                      </m:r>
                      <m:r>
                        <a:rPr lang="en-US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C9B9C52-CEF4-462B-BE94-FD6C13450D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1911" y="3680454"/>
                <a:ext cx="1852766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23157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Quantum Tunneling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100851-03D2-4797-9F1C-FCCB5EC88C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155" y="1362333"/>
            <a:ext cx="7295238" cy="41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65566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3-D Schrodinger Equation for Hydrogen Atom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6E2F73-D421-49E9-9DC8-8F2B729034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567" y="1447190"/>
            <a:ext cx="8096865" cy="8290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8EFF35A-CC65-49AA-AC8D-3719A0C05E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953" y="2389379"/>
            <a:ext cx="2517176" cy="60950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F7B49D4-27CA-4BD7-A1EB-03A4E9263E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0022" y="3359287"/>
            <a:ext cx="3795328" cy="29929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89D1311-AD07-4347-AFA7-FB228DB3AF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52529" y="2343738"/>
            <a:ext cx="1838943" cy="83588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4A9FF4D-897A-4388-BBB7-1CCD33BF70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7066" y="3834582"/>
            <a:ext cx="3162853" cy="204234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B2A34B4-5B47-4B13-A94D-8C7C26A82C4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53510" y="2365407"/>
            <a:ext cx="2013839" cy="79254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59B8991-6DBD-4D13-BB86-8EC073E43A3D}"/>
              </a:ext>
            </a:extLst>
          </p:cNvPr>
          <p:cNvSpPr txBox="1"/>
          <p:nvPr/>
        </p:nvSpPr>
        <p:spPr>
          <a:xfrm>
            <a:off x="7652904" y="2607789"/>
            <a:ext cx="12322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7030A0"/>
                </a:solidFill>
              </a:rPr>
              <a:t>Bohr's Model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9485265-E55E-4A1C-90F1-19E83952E10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64643" y="3408419"/>
            <a:ext cx="2804403" cy="365792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71406FA-367B-9C3D-29C3-E3C3E4D9A20A}"/>
              </a:ext>
            </a:extLst>
          </p:cNvPr>
          <p:cNvCxnSpPr>
            <a:cxnSpLocks/>
            <a:stCxn id="3" idx="1"/>
          </p:cNvCxnSpPr>
          <p:nvPr/>
        </p:nvCxnSpPr>
        <p:spPr>
          <a:xfrm flipH="1">
            <a:off x="5246557" y="3591315"/>
            <a:ext cx="218086" cy="24326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3031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Basis Vectors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47</a:t>
            </a:fld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E424379-6830-4A1B-A4D2-227ED536DB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5113" y="3645100"/>
            <a:ext cx="6793774" cy="119664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925F1DA-BDAC-417A-B611-E503B774E9CA}"/>
              </a:ext>
            </a:extLst>
          </p:cNvPr>
          <p:cNvSpPr txBox="1"/>
          <p:nvPr/>
        </p:nvSpPr>
        <p:spPr>
          <a:xfrm>
            <a:off x="2130219" y="5258838"/>
            <a:ext cx="48835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You cannot specify </a:t>
            </a:r>
            <a:r>
              <a:rPr lang="en-US" i="1" dirty="0">
                <a:solidFill>
                  <a:srgbClr val="7030A0"/>
                </a:solidFill>
              </a:rPr>
              <a:t>just</a:t>
            </a:r>
            <a:r>
              <a:rPr lang="en-US" dirty="0">
                <a:solidFill>
                  <a:srgbClr val="7030A0"/>
                </a:solidFill>
              </a:rPr>
              <a:t> the components of a vector unless it is clear what </a:t>
            </a:r>
            <a:r>
              <a:rPr lang="en-US" b="1" dirty="0">
                <a:solidFill>
                  <a:srgbClr val="7030A0"/>
                </a:solidFill>
              </a:rPr>
              <a:t>basis</a:t>
            </a:r>
            <a:r>
              <a:rPr lang="en-US" dirty="0">
                <a:solidFill>
                  <a:srgbClr val="7030A0"/>
                </a:solidFill>
              </a:rPr>
              <a:t> you are using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CC99E94-BD31-46B0-9DB7-54284CC899E3}"/>
              </a:ext>
            </a:extLst>
          </p:cNvPr>
          <p:cNvSpPr txBox="1"/>
          <p:nvPr/>
        </p:nvSpPr>
        <p:spPr>
          <a:xfrm>
            <a:off x="6924502" y="1458824"/>
            <a:ext cx="18057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A vector exists independently of its basis – but its </a:t>
            </a:r>
            <a:r>
              <a:rPr lang="en-US" sz="1600" i="1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components</a:t>
            </a:r>
            <a:r>
              <a:rPr lang="en-US" sz="1600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 </a:t>
            </a:r>
            <a:r>
              <a:rPr lang="en-US" sz="1600" u="sng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do not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30295F7-B97B-44CC-B603-2B0F77F28389}"/>
                  </a:ext>
                </a:extLst>
              </p:cNvPr>
              <p:cNvSpPr txBox="1"/>
              <p:nvPr/>
            </p:nvSpPr>
            <p:spPr>
              <a:xfrm>
                <a:off x="1316621" y="1778689"/>
                <a:ext cx="3301795" cy="42697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̂"/>
                          <m:ctrlP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𝒊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̂"/>
                          <m:ctrlP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𝒋</m:t>
                          </m:r>
                        </m:e>
                      </m:acc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̂"/>
                          <m:ctrlP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𝒌</m:t>
                          </m:r>
                        </m:e>
                      </m:ac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30295F7-B97B-44CC-B603-2B0F77F283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6621" y="1778689"/>
                <a:ext cx="3301795" cy="42697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CD7E920-9823-4ABA-86CB-43EDBA32A87C}"/>
                  </a:ext>
                </a:extLst>
              </p:cNvPr>
              <p:cNvSpPr txBox="1"/>
              <p:nvPr/>
            </p:nvSpPr>
            <p:spPr>
              <a:xfrm>
                <a:off x="1281545" y="2440597"/>
                <a:ext cx="3669582" cy="42768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̂"/>
                          <m:ctrlP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𝒓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̂"/>
                          <m:ctrlP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acc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̂"/>
                          <m:ctrlP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𝝓</m:t>
                          </m:r>
                        </m:e>
                      </m:ac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CD7E920-9823-4ABA-86CB-43EDBA32A8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1545" y="2440597"/>
                <a:ext cx="3669582" cy="42768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8232EC4-26C5-4339-BD4B-98342CC318E3}"/>
                  </a:ext>
                </a:extLst>
              </p:cNvPr>
              <p:cNvSpPr txBox="1"/>
              <p:nvPr/>
            </p:nvSpPr>
            <p:spPr>
              <a:xfrm>
                <a:off x="5439404" y="1549834"/>
                <a:ext cx="1329531" cy="9763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8232EC4-26C5-4339-BD4B-98342CC318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9404" y="1549834"/>
                <a:ext cx="1329531" cy="97635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63383865-7C5D-4A25-AAAB-0919E1CE9EBF}"/>
              </a:ext>
            </a:extLst>
          </p:cNvPr>
          <p:cNvSpPr txBox="1"/>
          <p:nvPr/>
        </p:nvSpPr>
        <p:spPr>
          <a:xfrm>
            <a:off x="1779847" y="3312864"/>
            <a:ext cx="5584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Cartesian Basis Vectors in Spherical Coordinates</a:t>
            </a:r>
          </a:p>
        </p:txBody>
      </p:sp>
    </p:spTree>
    <p:extLst>
      <p:ext uri="{BB962C8B-B14F-4D97-AF65-F5344CB8AC3E}">
        <p14:creationId xmlns:p14="http://schemas.microsoft.com/office/powerpoint/2010/main" val="4210881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5" grpId="0"/>
      <p:bldP spid="11" grpId="0"/>
      <p:bldP spid="6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latin typeface="+mn-lt"/>
              </a:rPr>
              <a:t>Ket</a:t>
            </a:r>
            <a:r>
              <a:rPr lang="en-US" sz="3200" dirty="0">
                <a:latin typeface="+mn-lt"/>
              </a:rPr>
              <a:t> Notation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48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E37E76F-F91E-4401-ABDB-15E51561E994}"/>
                  </a:ext>
                </a:extLst>
              </p:cNvPr>
              <p:cNvSpPr txBox="1"/>
              <p:nvPr/>
            </p:nvSpPr>
            <p:spPr>
              <a:xfrm>
                <a:off x="2110863" y="4789585"/>
                <a:ext cx="5086350" cy="13630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rgbClr val="7030A0"/>
                    </a:solidFill>
                  </a:rPr>
                  <a:t>In </a:t>
                </a:r>
                <a:r>
                  <a:rPr lang="en-US" sz="2000" b="1" dirty="0">
                    <a:solidFill>
                      <a:srgbClr val="7030A0"/>
                    </a:solidFill>
                  </a:rPr>
                  <a:t>higher</a:t>
                </a:r>
                <a:r>
                  <a:rPr lang="en-US" sz="2000" dirty="0">
                    <a:solidFill>
                      <a:srgbClr val="7030A0"/>
                    </a:solidFill>
                  </a:rPr>
                  <a:t> dimensions, we do not use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0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20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000" dirty="0">
                    <a:solidFill>
                      <a:srgbClr val="7030A0"/>
                    </a:solidFill>
                  </a:rPr>
                  <a:t> Instead we use </a:t>
                </a:r>
                <a:r>
                  <a:rPr lang="en-US" sz="2000" i="1" dirty="0">
                    <a:solidFill>
                      <a:srgbClr val="7030A0"/>
                    </a:solidFill>
                  </a:rPr>
                  <a:t>generalized</a:t>
                </a:r>
                <a:r>
                  <a:rPr lang="en-US" sz="2000" dirty="0">
                    <a:solidFill>
                      <a:srgbClr val="7030A0"/>
                    </a:solidFill>
                  </a:rPr>
                  <a:t> basis </a:t>
                </a:r>
                <a:r>
                  <a:rPr lang="en-US" sz="2000" b="1" dirty="0" err="1">
                    <a:solidFill>
                      <a:srgbClr val="7030A0"/>
                    </a:solidFill>
                  </a:rPr>
                  <a:t>kets</a:t>
                </a:r>
                <a:r>
                  <a:rPr lang="en-US" sz="2000" dirty="0">
                    <a:solidFill>
                      <a:srgbClr val="7030A0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sz="20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"/>
                            <m:ctrlPr>
                              <a:rPr lang="en-US" sz="200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𝜖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US" sz="2000" dirty="0">
                  <a:solidFill>
                    <a:srgbClr val="7030A0"/>
                  </a:solidFill>
                </a:endParaRPr>
              </a:p>
              <a:p>
                <a:pPr algn="ctr"/>
                <a:r>
                  <a:rPr lang="en-US" sz="2000" dirty="0">
                    <a:solidFill>
                      <a:srgbClr val="7030A0"/>
                    </a:solidFill>
                  </a:rPr>
                  <a:t>and </a:t>
                </a:r>
                <a:r>
                  <a:rPr lang="en-US" sz="2000" u="sng" dirty="0">
                    <a:solidFill>
                      <a:srgbClr val="7030A0"/>
                    </a:solidFill>
                  </a:rPr>
                  <a:t>number</a:t>
                </a:r>
                <a:r>
                  <a:rPr lang="en-US" sz="2000" dirty="0">
                    <a:solidFill>
                      <a:srgbClr val="7030A0"/>
                    </a:solidFill>
                  </a:rPr>
                  <a:t> the component subscripts</a:t>
                </a:r>
              </a:p>
              <a:p>
                <a:pPr algn="ctr"/>
                <a:r>
                  <a:rPr lang="en-US" sz="2000" dirty="0">
                    <a:solidFill>
                      <a:srgbClr val="7030A0"/>
                    </a:solidFill>
                  </a:rPr>
                  <a:t>instead of using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endParaRPr lang="en-US" sz="20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E37E76F-F91E-4401-ABDB-15E51561E9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0863" y="4789585"/>
                <a:ext cx="5086350" cy="1363065"/>
              </a:xfrm>
              <a:prstGeom prst="rect">
                <a:avLst/>
              </a:prstGeom>
              <a:blipFill>
                <a:blip r:embed="rId3"/>
                <a:stretch>
                  <a:fillRect t="-28251" r="-8144" b="-291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228A0D4-A51C-4B00-A412-D0C23DDE4285}"/>
                  </a:ext>
                </a:extLst>
              </p:cNvPr>
              <p:cNvSpPr txBox="1"/>
              <p:nvPr/>
            </p:nvSpPr>
            <p:spPr>
              <a:xfrm>
                <a:off x="2921102" y="2025273"/>
                <a:ext cx="3301795" cy="42697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̂"/>
                          <m:ctrlP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𝒊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̂"/>
                          <m:ctrlP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𝒋</m:t>
                          </m:r>
                        </m:e>
                      </m:acc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̂"/>
                          <m:ctrlP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𝒌</m:t>
                          </m:r>
                        </m:e>
                      </m:ac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228A0D4-A51C-4B00-A412-D0C23DDE42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1102" y="2025273"/>
                <a:ext cx="3301795" cy="42697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24F528C-E0F4-4BF7-ACC6-05C220B78BB9}"/>
                  </a:ext>
                </a:extLst>
              </p:cNvPr>
              <p:cNvSpPr txBox="1"/>
              <p:nvPr/>
            </p:nvSpPr>
            <p:spPr>
              <a:xfrm>
                <a:off x="2188599" y="2895565"/>
                <a:ext cx="4470298" cy="42672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d>
                        <m:dPr>
                          <m:begChr m:val="|"/>
                          <m:endChr m:val="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acc>
                            </m:e>
                          </m:d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d>
                        <m:dPr>
                          <m:begChr m:val="|"/>
                          <m:endChr m:val="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</m:acc>
                            </m:e>
                          </m:d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d>
                        <m:dPr>
                          <m:begChr m:val="|"/>
                          <m:endChr m:val="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acc>
                            </m:e>
                          </m:d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24F528C-E0F4-4BF7-ACC6-05C220B78B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8599" y="2895565"/>
                <a:ext cx="4470298" cy="4267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FA7E105-D505-4785-B546-BE2E3E55CBAF}"/>
                  </a:ext>
                </a:extLst>
              </p:cNvPr>
              <p:cNvSpPr txBox="1"/>
              <p:nvPr/>
            </p:nvSpPr>
            <p:spPr>
              <a:xfrm>
                <a:off x="2267257" y="3737388"/>
                <a:ext cx="4470298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begChr m:val="|"/>
                          <m:endChr m:val="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ϵ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begChr m:val="|"/>
                          <m:endChr m:val="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ϵ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begChr m:val="|"/>
                          <m:endChr m:val="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ϵ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FA7E105-D505-4785-B546-BE2E3E55CB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7257" y="3737388"/>
                <a:ext cx="4470298" cy="369332"/>
              </a:xfrm>
              <a:prstGeom prst="rect">
                <a:avLst/>
              </a:prstGeom>
              <a:blipFill>
                <a:blip r:embed="rId6"/>
                <a:stretch>
                  <a:fillRect l="-4911" t="-173770" r="-8868" b="-2557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6C4A26BC-4E16-4511-8CE6-183642B4FA8A}"/>
              </a:ext>
            </a:extLst>
          </p:cNvPr>
          <p:cNvSpPr txBox="1"/>
          <p:nvPr/>
        </p:nvSpPr>
        <p:spPr>
          <a:xfrm>
            <a:off x="551527" y="1857688"/>
            <a:ext cx="16370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A </a:t>
            </a:r>
            <a:r>
              <a:rPr lang="en-US" b="1" dirty="0">
                <a:solidFill>
                  <a:srgbClr val="7030A0"/>
                </a:solidFill>
              </a:rPr>
              <a:t>ket</a:t>
            </a:r>
            <a:r>
              <a:rPr lang="en-US" dirty="0">
                <a:solidFill>
                  <a:srgbClr val="7030A0"/>
                </a:solidFill>
              </a:rPr>
              <a:t> symbol represents a </a:t>
            </a:r>
            <a:r>
              <a:rPr lang="en-US" b="1" dirty="0">
                <a:solidFill>
                  <a:srgbClr val="7030A0"/>
                </a:solidFill>
              </a:rPr>
              <a:t>vector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1B8E7F-3C56-444F-8D93-F2112189E65E}"/>
              </a:ext>
            </a:extLst>
          </p:cNvPr>
          <p:cNvSpPr/>
          <p:nvPr/>
        </p:nvSpPr>
        <p:spPr>
          <a:xfrm>
            <a:off x="2647335" y="2813267"/>
            <a:ext cx="494071" cy="541991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3146DD09-D7C7-4BF3-844D-FBD8382620A6}"/>
              </a:ext>
            </a:extLst>
          </p:cNvPr>
          <p:cNvCxnSpPr>
            <a:stCxn id="3" idx="2"/>
            <a:endCxn id="10" idx="1"/>
          </p:cNvCxnSpPr>
          <p:nvPr/>
        </p:nvCxnSpPr>
        <p:spPr>
          <a:xfrm rot="16200000" flipH="1">
            <a:off x="1857077" y="2294004"/>
            <a:ext cx="303245" cy="1277272"/>
          </a:xfrm>
          <a:prstGeom prst="bentConnector2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EE14C3FA-48ED-4507-9D04-D57D46AA7168}"/>
              </a:ext>
            </a:extLst>
          </p:cNvPr>
          <p:cNvSpPr/>
          <p:nvPr/>
        </p:nvSpPr>
        <p:spPr>
          <a:xfrm>
            <a:off x="3330677" y="3676766"/>
            <a:ext cx="3127273" cy="541991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4E371A26-32C6-41B9-B715-579324B9D223}"/>
              </a:ext>
            </a:extLst>
          </p:cNvPr>
          <p:cNvCxnSpPr>
            <a:stCxn id="6" idx="3"/>
            <a:endCxn id="14" idx="3"/>
          </p:cNvCxnSpPr>
          <p:nvPr/>
        </p:nvCxnSpPr>
        <p:spPr>
          <a:xfrm flipH="1" flipV="1">
            <a:off x="6457950" y="3947762"/>
            <a:ext cx="739263" cy="1523356"/>
          </a:xfrm>
          <a:prstGeom prst="bentConnector3">
            <a:avLst>
              <a:gd name="adj1" fmla="val -30923"/>
            </a:avLst>
          </a:prstGeom>
          <a:ln w="28575">
            <a:solidFill>
              <a:srgbClr val="7030A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0193FFB1-FD45-4F04-8D23-A72B001D3819}"/>
              </a:ext>
            </a:extLst>
          </p:cNvPr>
          <p:cNvSpPr txBox="1"/>
          <p:nvPr/>
        </p:nvSpPr>
        <p:spPr>
          <a:xfrm>
            <a:off x="551527" y="3737388"/>
            <a:ext cx="17157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Components can be </a:t>
            </a:r>
            <a:r>
              <a:rPr lang="en-US" b="1" dirty="0">
                <a:solidFill>
                  <a:srgbClr val="FF0000"/>
                </a:solidFill>
              </a:rPr>
              <a:t>complex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b="1" dirty="0">
                <a:solidFill>
                  <a:srgbClr val="FF0000"/>
                </a:solidFill>
              </a:rPr>
              <a:t>scalars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2E4D1D1-A1E7-4ADF-9C05-8B0E37DD39BD}"/>
              </a:ext>
            </a:extLst>
          </p:cNvPr>
          <p:cNvSpPr/>
          <p:nvPr/>
        </p:nvSpPr>
        <p:spPr>
          <a:xfrm>
            <a:off x="3392129" y="3790335"/>
            <a:ext cx="258097" cy="34556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A70F1C8A-3FC1-4EFA-8D5B-E27D34902BE4}"/>
              </a:ext>
            </a:extLst>
          </p:cNvPr>
          <p:cNvCxnSpPr>
            <a:cxnSpLocks/>
            <a:stCxn id="17" idx="0"/>
            <a:endCxn id="18" idx="0"/>
          </p:cNvCxnSpPr>
          <p:nvPr/>
        </p:nvCxnSpPr>
        <p:spPr>
          <a:xfrm rot="16200000" flipH="1">
            <a:off x="2438811" y="2707968"/>
            <a:ext cx="52947" cy="2111786"/>
          </a:xfrm>
          <a:prstGeom prst="bentConnector3">
            <a:avLst>
              <a:gd name="adj1" fmla="val -431753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9673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/>
      <p:bldP spid="3" grpId="0"/>
      <p:bldP spid="10" grpId="0" animBg="1"/>
      <p:bldP spid="14" grpId="0" animBg="1"/>
      <p:bldP spid="17" grpId="0"/>
      <p:bldP spid="18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Representing a Qubit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We can represent a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qubit</a:t>
                </a:r>
                <a:r>
                  <a:rPr lang="en-US" sz="2400" dirty="0"/>
                  <a:t> as a </a:t>
                </a:r>
                <a:r>
                  <a:rPr lang="en-US" sz="2400" b="1" dirty="0"/>
                  <a:t>state</a:t>
                </a:r>
                <a:r>
                  <a:rPr lang="en-US" sz="2400" dirty="0"/>
                  <a:t> </a:t>
                </a:r>
                <a:r>
                  <a:rPr lang="en-US" sz="2400" b="1" dirty="0"/>
                  <a:t>vector</a:t>
                </a:r>
                <a:r>
                  <a:rPr lang="en-US" sz="2400" dirty="0"/>
                  <a:t> – a linear sum of complex numbers (amplitudes) that are the components of an operator expressed using the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canonical</a:t>
                </a:r>
                <a:r>
                  <a:rPr lang="en-US" sz="2400" dirty="0"/>
                  <a:t> </a:t>
                </a:r>
                <a:r>
                  <a:rPr lang="en-US" sz="2400" u="sng" dirty="0"/>
                  <a:t>basis</a:t>
                </a:r>
                <a:r>
                  <a:rPr lang="en-US" sz="2400" dirty="0"/>
                  <a:t> for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ℂ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400" dirty="0"/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begChr m:val=""/>
                          <m:endChr m:val="⟩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begChr m:val=""/>
                          <m:endChr m:val="⟩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Example: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3+2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4−2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(3+2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  <m:d>
                        <m:dPr>
                          <m:begChr m:val=""/>
                          <m:endChr m:val="⟩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(4−2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  <m:d>
                        <m:dPr>
                          <m:begChr m:val=""/>
                          <m:endChr m:val="⟩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05" t="-1961" r="-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8203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Classical vs. Quantum Double Slit Experiment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CE96F8-7118-E1CB-8694-2BF7151E38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1366" y="1281692"/>
            <a:ext cx="3051157" cy="53058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780A8AF-6B7C-E0BB-D5B7-D0B626B9D6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0591" y="1203836"/>
            <a:ext cx="3082044" cy="5152515"/>
          </a:xfrm>
          <a:prstGeom prst="rect">
            <a:avLst/>
          </a:prstGeom>
        </p:spPr>
      </p:pic>
      <p:sp>
        <p:nvSpPr>
          <p:cNvPr id="10" name="Arrow: Curved Right 9">
            <a:extLst>
              <a:ext uri="{FF2B5EF4-FFF2-40B4-BE49-F238E27FC236}">
                <a16:creationId xmlns:a16="http://schemas.microsoft.com/office/drawing/2014/main" id="{851384F3-2A69-10FD-E2D5-23AA41E7A1DA}"/>
              </a:ext>
            </a:extLst>
          </p:cNvPr>
          <p:cNvSpPr/>
          <p:nvPr/>
        </p:nvSpPr>
        <p:spPr>
          <a:xfrm>
            <a:off x="683298" y="3710067"/>
            <a:ext cx="569627" cy="1364104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Arrow: Curved Right 10">
            <a:extLst>
              <a:ext uri="{FF2B5EF4-FFF2-40B4-BE49-F238E27FC236}">
                <a16:creationId xmlns:a16="http://schemas.microsoft.com/office/drawing/2014/main" id="{81910D05-0CC3-FE48-23B9-1092D13ABCD1}"/>
              </a:ext>
            </a:extLst>
          </p:cNvPr>
          <p:cNvSpPr/>
          <p:nvPr/>
        </p:nvSpPr>
        <p:spPr>
          <a:xfrm flipH="1" flipV="1">
            <a:off x="7891074" y="4467069"/>
            <a:ext cx="569627" cy="1269168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9727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Representing a Qubit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50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479ADB-C42C-46D2-99F3-08E3D8415001}"/>
              </a:ext>
            </a:extLst>
          </p:cNvPr>
          <p:cNvSpPr txBox="1"/>
          <p:nvPr/>
        </p:nvSpPr>
        <p:spPr>
          <a:xfrm>
            <a:off x="3574640" y="1895723"/>
            <a:ext cx="44116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rgbClr val="7030A0"/>
                </a:solidFill>
              </a:rPr>
              <a:t>What is the probability we will measure a qubit with a specific classical value of </a:t>
            </a:r>
            <a:r>
              <a:rPr lang="en-US" sz="1800" b="1" dirty="0">
                <a:solidFill>
                  <a:srgbClr val="FF0000"/>
                </a:solidFill>
              </a:rPr>
              <a:t>0</a:t>
            </a:r>
            <a:r>
              <a:rPr lang="en-US" sz="1800" dirty="0">
                <a:solidFill>
                  <a:srgbClr val="7030A0"/>
                </a:solidFill>
              </a:rPr>
              <a:t> or </a:t>
            </a:r>
            <a:r>
              <a:rPr lang="en-US" sz="1800" b="1" dirty="0">
                <a:solidFill>
                  <a:srgbClr val="FF0000"/>
                </a:solidFill>
              </a:rPr>
              <a:t>1</a:t>
            </a:r>
            <a:r>
              <a:rPr lang="en-US" sz="1800" b="1" dirty="0"/>
              <a:t> </a:t>
            </a:r>
            <a:r>
              <a:rPr lang="en-US" sz="1800" dirty="0">
                <a:solidFill>
                  <a:srgbClr val="7030A0"/>
                </a:solidFill>
              </a:rPr>
              <a:t>?</a:t>
            </a:r>
            <a:endParaRPr lang="en-US" dirty="0">
              <a:solidFill>
                <a:srgbClr val="7030A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DD019D4-9220-45ED-A2C7-7A76458DB5C2}"/>
                  </a:ext>
                </a:extLst>
              </p:cNvPr>
              <p:cNvSpPr txBox="1"/>
              <p:nvPr/>
            </p:nvSpPr>
            <p:spPr>
              <a:xfrm>
                <a:off x="1326766" y="2094704"/>
                <a:ext cx="1563329" cy="55983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</a:rPr>
                      <m:t>V</m:t>
                    </m:r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5+3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mr>
                          <m:m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DD019D4-9220-45ED-A2C7-7A76458DB5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6766" y="2094704"/>
                <a:ext cx="1563329" cy="55983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9473425-F0E6-48C5-9464-AE266B199244}"/>
                  </a:ext>
                </a:extLst>
              </p:cNvPr>
              <p:cNvSpPr txBox="1"/>
              <p:nvPr/>
            </p:nvSpPr>
            <p:spPr>
              <a:xfrm>
                <a:off x="1326766" y="2969197"/>
                <a:ext cx="5974584" cy="5636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</m:d>
                        </m:e>
                      </m:ra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−3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−6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mr>
                              </m:m>
                            </m:e>
                          </m:d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+3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</m:ra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34+36</m:t>
                          </m:r>
                        </m:e>
                      </m:ra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70</m:t>
                          </m:r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9473425-F0E6-48C5-9464-AE266B1992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6766" y="2969197"/>
                <a:ext cx="5974584" cy="563680"/>
              </a:xfrm>
              <a:prstGeom prst="rect">
                <a:avLst/>
              </a:prstGeom>
              <a:blipFill>
                <a:blip r:embed="rId3"/>
                <a:stretch>
                  <a:fillRect b="-10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D3940DB-471F-47A1-A549-7C52BFE702D0}"/>
                  </a:ext>
                </a:extLst>
              </p:cNvPr>
              <p:cNvSpPr txBox="1"/>
              <p:nvPr/>
            </p:nvSpPr>
            <p:spPr>
              <a:xfrm>
                <a:off x="693918" y="3840494"/>
                <a:ext cx="5035830" cy="12822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70</m:t>
                              </m:r>
                            </m:e>
                          </m:ra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5+3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70</m:t>
                                        </m:r>
                                      </m:e>
                                    </m:rad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70</m:t>
                                        </m:r>
                                      </m:e>
                                    </m:rad>
                                  </m:den>
                                </m:f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5+3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70</m:t>
                              </m:r>
                            </m:e>
                          </m:rad>
                        </m:den>
                      </m:f>
                      <m:d>
                        <m:dPr>
                          <m:begChr m:val=""/>
                          <m:endChr m:val="⟩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70</m:t>
                              </m:r>
                            </m:e>
                          </m:rad>
                        </m:den>
                      </m:f>
                      <m:d>
                        <m:dPr>
                          <m:begChr m:val=""/>
                          <m:endChr m:val="⟩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D3940DB-471F-47A1-A549-7C52BFE702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918" y="3840494"/>
                <a:ext cx="5035830" cy="128227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7C3F3C0-585C-41B3-BEFE-C1634C55C958}"/>
                  </a:ext>
                </a:extLst>
              </p:cNvPr>
              <p:cNvSpPr txBox="1"/>
              <p:nvPr/>
            </p:nvSpPr>
            <p:spPr>
              <a:xfrm>
                <a:off x="1326766" y="5459780"/>
                <a:ext cx="3005310" cy="7040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d>
                                        <m:dPr>
                                          <m:begChr m:val=""/>
                                          <m:endChr m:val="⟩"/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𝜓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34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70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=48.57%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7C3F3C0-585C-41B3-BEFE-C1634C55C9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6766" y="5459780"/>
                <a:ext cx="3005310" cy="70403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016DE3A-165E-4360-8C67-E75F38C72B92}"/>
                  </a:ext>
                </a:extLst>
              </p:cNvPr>
              <p:cNvSpPr txBox="1"/>
              <p:nvPr/>
            </p:nvSpPr>
            <p:spPr>
              <a:xfrm>
                <a:off x="4811924" y="5459780"/>
                <a:ext cx="3005310" cy="7040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d>
                                        <m:dPr>
                                          <m:begChr m:val=""/>
                                          <m:endChr m:val="⟩"/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𝜓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36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70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=51.43%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016DE3A-165E-4360-8C67-E75F38C72B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1924" y="5459780"/>
                <a:ext cx="3005310" cy="70403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994C553-7BBC-4F1D-8CAF-0116F7957D3D}"/>
                  </a:ext>
                </a:extLst>
              </p:cNvPr>
              <p:cNvSpPr txBox="1"/>
              <p:nvPr/>
            </p:nvSpPr>
            <p:spPr>
              <a:xfrm>
                <a:off x="5309395" y="3987537"/>
                <a:ext cx="3502765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800" dirty="0">
                    <a:solidFill>
                      <a:srgbClr val="7030A0"/>
                    </a:solidFill>
                  </a:rPr>
                  <a:t>This is the same physical state as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sz="1800" dirty="0">
                    <a:solidFill>
                      <a:srgbClr val="7030A0"/>
                    </a:solidFill>
                  </a:rPr>
                  <a:t> because multiplying </a:t>
                </a:r>
                <a14:m>
                  <m:oMath xmlns:m="http://schemas.openxmlformats.org/officeDocument/2006/math">
                    <m:r>
                      <a:rPr lang="en-US" i="1" dirty="0">
                        <a:ln>
                          <a:solidFill>
                            <a:schemeClr val="tx1"/>
                          </a:solidFill>
                        </a:ln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i="1" dirty="0">
                        <a:ln>
                          <a:solidFill>
                            <a:schemeClr val="tx1"/>
                          </a:solidFill>
                        </a:ln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dirty="0">
                    <a:solidFill>
                      <a:srgbClr val="7030A0"/>
                    </a:solidFill>
                  </a:rPr>
                  <a:t>by a </a:t>
                </a:r>
                <a:r>
                  <a:rPr lang="en-US" sz="1800" i="1" dirty="0">
                    <a:solidFill>
                      <a:srgbClr val="7030A0"/>
                    </a:solidFill>
                  </a:rPr>
                  <a:t>scalar</a:t>
                </a:r>
                <a:r>
                  <a:rPr lang="en-US" sz="1800" dirty="0">
                    <a:solidFill>
                      <a:srgbClr val="7030A0"/>
                    </a:solidFill>
                  </a:rPr>
                  <a:t> doesn't change its </a:t>
                </a:r>
                <a:r>
                  <a:rPr lang="en-US" sz="1800" b="1" dirty="0">
                    <a:solidFill>
                      <a:srgbClr val="7030A0"/>
                    </a:solidFill>
                  </a:rPr>
                  <a:t>phase</a:t>
                </a:r>
                <a:endParaRPr lang="en-US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994C553-7BBC-4F1D-8CAF-0116F7957D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9395" y="3987537"/>
                <a:ext cx="3502765" cy="923330"/>
              </a:xfrm>
              <a:prstGeom prst="rect">
                <a:avLst/>
              </a:prstGeom>
              <a:blipFill>
                <a:blip r:embed="rId7"/>
                <a:stretch>
                  <a:fillRect l="-174" t="-3289"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27863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/>
      <p:bldP spid="17" grpId="0"/>
      <p:bldP spid="18" grpId="0"/>
      <p:bldP spid="19" grpId="0"/>
      <p:bldP spid="22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How are Qubits Implemented?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7886700" cy="3085588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A photon might in one of two polarized states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n>
                                  <a:solidFill>
                                    <a:srgbClr val="FF0000"/>
                                  </a:solidFill>
                                </a:ln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↗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2400" dirty="0"/>
                  <a:t> or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n>
                                  <a:solidFill>
                                    <a:srgbClr val="FF0000"/>
                                  </a:solidFill>
                                </a:ln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↖</m:t>
                            </m:r>
                          </m:e>
                        </m:d>
                      </m:e>
                    </m:d>
                  </m:oMath>
                </a14:m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An electron could be in one of two "orbits"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</m:oMath>
                </a14:m>
                <a:r>
                  <a:rPr lang="en-US" sz="2400" dirty="0"/>
                  <a:t> or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d>
                  </m:oMath>
                </a14:m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A subatomic particle might have one of two spin directions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n>
                                  <a:solidFill>
                                    <a:srgbClr val="FF0000"/>
                                  </a:solidFill>
                                </a:ln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↑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2400" dirty="0"/>
                  <a:t> or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n>
                                  <a:solidFill>
                                    <a:srgbClr val="FF0000"/>
                                  </a:solidFill>
                                </a:ln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↓</m:t>
                            </m:r>
                          </m:e>
                        </m:d>
                      </m:e>
                    </m:d>
                  </m:oMath>
                </a14:m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These implementations provide sufficient quantum </a:t>
                </a:r>
                <a:r>
                  <a:rPr lang="en-US" sz="2400" dirty="0">
                    <a:solidFill>
                      <a:srgbClr val="00B050"/>
                    </a:solidFill>
                  </a:rPr>
                  <a:t>superposition</a:t>
                </a:r>
                <a:r>
                  <a:rPr lang="en-US" sz="2400" dirty="0"/>
                  <a:t>, </a:t>
                </a:r>
                <a:r>
                  <a:rPr lang="en-US" sz="2400" dirty="0">
                    <a:solidFill>
                      <a:srgbClr val="0070C0"/>
                    </a:solidFill>
                  </a:rPr>
                  <a:t>entanglement</a:t>
                </a:r>
                <a:r>
                  <a:rPr lang="en-US" sz="2400" dirty="0"/>
                  <a:t>, and </a:t>
                </a:r>
                <a:r>
                  <a:rPr lang="en-US" sz="2400" b="1" dirty="0"/>
                  <a:t>indeterminacy</a:t>
                </a:r>
                <a:r>
                  <a:rPr lang="en-US" sz="2400" dirty="0"/>
                  <a:t> to represent a single qubit or a </a:t>
                </a:r>
                <a:r>
                  <a:rPr lang="en-US" sz="2400" u="sng" dirty="0"/>
                  <a:t>register</a:t>
                </a:r>
                <a:r>
                  <a:rPr lang="en-US" sz="2400" dirty="0"/>
                  <a:t> of </a:t>
                </a:r>
                <a:r>
                  <a:rPr lang="en-US" sz="2400" i="1" dirty="0"/>
                  <a:t>multiple</a:t>
                </a:r>
                <a:r>
                  <a:rPr lang="en-US" sz="2400" dirty="0"/>
                  <a:t> qubits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7886700" cy="3085588"/>
              </a:xfrm>
              <a:blipFill>
                <a:blip r:embed="rId3"/>
                <a:stretch>
                  <a:fillRect l="-3014" t="-20710" r="-13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F8D1E6-5EB9-4127-818E-DB635DBC90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1804" y="4807286"/>
            <a:ext cx="2880391" cy="1796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097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A True Quantum Basis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52</a:t>
            </a:fld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5E14CC8-652A-4E90-AD46-1ABAFAFBA0B2}"/>
              </a:ext>
            </a:extLst>
          </p:cNvPr>
          <p:cNvGrpSpPr/>
          <p:nvPr/>
        </p:nvGrpSpPr>
        <p:grpSpPr>
          <a:xfrm>
            <a:off x="1264828" y="1653093"/>
            <a:ext cx="6614344" cy="3420975"/>
            <a:chOff x="1264828" y="1653093"/>
            <a:chExt cx="6614344" cy="342097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5F46909-919F-48F8-BBFC-7A1C15231C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64828" y="1653093"/>
              <a:ext cx="6614344" cy="2933656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305156B-EB4D-4497-B742-B538E5455FE4}"/>
                </a:ext>
              </a:extLst>
            </p:cNvPr>
            <p:cNvSpPr txBox="1"/>
            <p:nvPr/>
          </p:nvSpPr>
          <p:spPr>
            <a:xfrm>
              <a:off x="2927555" y="4704736"/>
              <a:ext cx="32888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Stern-Gerlach Experiment (1922)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F8F4CB4-C044-461E-8A3D-9BA126E02C51}"/>
                  </a:ext>
                </a:extLst>
              </p:cNvPr>
              <p:cNvSpPr txBox="1"/>
              <p:nvPr/>
            </p:nvSpPr>
            <p:spPr>
              <a:xfrm>
                <a:off x="3315085" y="5442155"/>
                <a:ext cx="251383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</m:d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begChr m:val=""/>
                          <m:endChr m:val="⟩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n>
                                    <a:solidFill>
                                      <a:srgbClr val="FF0000"/>
                                    </a:solidFill>
                                  </a:ln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↑</m:t>
                              </m:r>
                            </m:e>
                          </m:d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begChr m:val=""/>
                          <m:endChr m:val="⟩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 smtClean="0">
                                  <a:ln>
                                    <a:solidFill>
                                      <a:srgbClr val="FF0000"/>
                                    </a:solidFill>
                                  </a:ln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↓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F8F4CB4-C044-461E-8A3D-9BA126E02C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5085" y="5442155"/>
                <a:ext cx="2513830" cy="369332"/>
              </a:xfrm>
              <a:prstGeom prst="rect">
                <a:avLst/>
              </a:prstGeom>
              <a:blipFill>
                <a:blip r:embed="rId4"/>
                <a:stretch>
                  <a:fillRect l="-20631" t="-178333" r="-27913" b="-26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995D5642-A514-4EAF-A738-526385AD142D}"/>
              </a:ext>
            </a:extLst>
          </p:cNvPr>
          <p:cNvSpPr txBox="1"/>
          <p:nvPr/>
        </p:nvSpPr>
        <p:spPr>
          <a:xfrm>
            <a:off x="206479" y="5204907"/>
            <a:ext cx="2912806" cy="923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When measured, the electron has only </a:t>
            </a:r>
            <a:r>
              <a:rPr lang="en-US" u="sng" dirty="0">
                <a:solidFill>
                  <a:srgbClr val="7030A0"/>
                </a:solidFill>
              </a:rPr>
              <a:t>two</a:t>
            </a:r>
            <a:r>
              <a:rPr lang="en-US" dirty="0">
                <a:solidFill>
                  <a:srgbClr val="7030A0"/>
                </a:solidFill>
              </a:rPr>
              <a:t> possible (distinct) </a:t>
            </a:r>
            <a:r>
              <a:rPr lang="en-US" b="1" dirty="0">
                <a:solidFill>
                  <a:srgbClr val="7030A0"/>
                </a:solidFill>
              </a:rPr>
              <a:t>spin</a:t>
            </a:r>
            <a:r>
              <a:rPr lang="en-US" dirty="0">
                <a:solidFill>
                  <a:srgbClr val="7030A0"/>
                </a:solidFill>
              </a:rPr>
              <a:t> states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5C32CF8-C584-41E6-B494-2778EDA754F1}"/>
                  </a:ext>
                </a:extLst>
              </p:cNvPr>
              <p:cNvSpPr txBox="1"/>
              <p:nvPr/>
            </p:nvSpPr>
            <p:spPr>
              <a:xfrm>
                <a:off x="6420157" y="5303655"/>
                <a:ext cx="2132985" cy="64633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Spin (up or down) is the </a:t>
                </a:r>
                <a:r>
                  <a:rPr lang="en-US" b="1" dirty="0">
                    <a:solidFill>
                      <a:srgbClr val="7030A0"/>
                    </a:solidFill>
                  </a:rPr>
                  <a:t>basis</a:t>
                </a:r>
                <a:r>
                  <a:rPr lang="en-US" dirty="0">
                    <a:solidFill>
                      <a:srgbClr val="7030A0"/>
                    </a:solidFill>
                  </a:rPr>
                  <a:t> in this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5C32CF8-C584-41E6-B494-2778EDA754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0157" y="5303655"/>
                <a:ext cx="2132985" cy="646331"/>
              </a:xfrm>
              <a:prstGeom prst="rect">
                <a:avLst/>
              </a:prstGeom>
              <a:blipFill>
                <a:blip r:embed="rId5"/>
                <a:stretch>
                  <a:fillRect l="-286" t="-4717" r="-2571" b="-1415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97528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4" grpId="0" animBg="1"/>
      <p:bldP spid="27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Complex Amplitudes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1F82CC-E24C-4063-AD9B-B033DA8A99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7088" y="1328034"/>
            <a:ext cx="4329824" cy="97657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9855522-2FE8-434F-9CCC-C9C5792D8F39}"/>
                  </a:ext>
                </a:extLst>
              </p:cNvPr>
              <p:cNvSpPr txBox="1"/>
              <p:nvPr/>
            </p:nvSpPr>
            <p:spPr>
              <a:xfrm>
                <a:off x="2126619" y="4299148"/>
                <a:ext cx="472225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</m:d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begChr m:val="|"/>
                          <m:endChr m:val="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begChr m:val="|"/>
                          <m:endChr m:val="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begChr m:val="|"/>
                          <m:endChr m:val="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+⋯+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d>
                        <m:dPr>
                          <m:begChr m:val="|"/>
                          <m:endChr m:val="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9855522-2FE8-434F-9CCC-C9C5792D8F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6619" y="4299148"/>
                <a:ext cx="4722255" cy="276999"/>
              </a:xfrm>
              <a:prstGeom prst="rect">
                <a:avLst/>
              </a:prstGeom>
              <a:blipFill>
                <a:blip r:embed="rId4"/>
                <a:stretch>
                  <a:fillRect l="-8129" t="-173913" r="-11484" b="-26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1" name="Group 30">
            <a:extLst>
              <a:ext uri="{FF2B5EF4-FFF2-40B4-BE49-F238E27FC236}">
                <a16:creationId xmlns:a16="http://schemas.microsoft.com/office/drawing/2014/main" id="{671C26DA-1BFE-407B-BA41-FB7BEFDE3BB2}"/>
              </a:ext>
            </a:extLst>
          </p:cNvPr>
          <p:cNvGrpSpPr/>
          <p:nvPr/>
        </p:nvGrpSpPr>
        <p:grpSpPr>
          <a:xfrm>
            <a:off x="2755226" y="2524631"/>
            <a:ext cx="3300537" cy="1360220"/>
            <a:chOff x="2755226" y="2524631"/>
            <a:chExt cx="3300537" cy="136022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8A80B2D6-B0C4-4424-A14F-BE476FD064FE}"/>
                    </a:ext>
                  </a:extLst>
                </p:cNvPr>
                <p:cNvSpPr txBox="1"/>
                <p:nvPr/>
              </p:nvSpPr>
              <p:spPr>
                <a:xfrm>
                  <a:off x="2755226" y="2524631"/>
                  <a:ext cx="3300537" cy="40498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"/>
                                <m:endChr m:val="⟩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⟼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5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⋯</m:t>
                                          </m:r>
                                        </m:e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8A80B2D6-B0C4-4424-A14F-BE476FD064F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55226" y="2524631"/>
                  <a:ext cx="3300537" cy="404983"/>
                </a:xfrm>
                <a:prstGeom prst="rect">
                  <a:avLst/>
                </a:prstGeom>
                <a:blipFill>
                  <a:blip r:embed="rId5"/>
                  <a:stretch>
                    <a:fillRect l="-7763" t="-153731" b="-22835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B08EF9CF-667D-4256-A3C7-7B9366D4D360}"/>
                    </a:ext>
                  </a:extLst>
                </p:cNvPr>
                <p:cNvSpPr txBox="1"/>
                <p:nvPr/>
              </p:nvSpPr>
              <p:spPr>
                <a:xfrm>
                  <a:off x="2755226" y="3013875"/>
                  <a:ext cx="3300537" cy="40498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"/>
                                <m:endChr m:val="⟩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⟼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5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⋯</m:t>
                                          </m:r>
                                        </m:e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B08EF9CF-667D-4256-A3C7-7B9366D4D36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55226" y="3013875"/>
                  <a:ext cx="3300537" cy="404983"/>
                </a:xfrm>
                <a:prstGeom prst="rect">
                  <a:avLst/>
                </a:prstGeom>
                <a:blipFill>
                  <a:blip r:embed="rId6"/>
                  <a:stretch>
                    <a:fillRect l="-7579" t="-153731" b="-22835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9FF4E547-FB59-4A20-83BE-FC341A6D786A}"/>
                    </a:ext>
                  </a:extLst>
                </p:cNvPr>
                <p:cNvSpPr txBox="1"/>
                <p:nvPr/>
              </p:nvSpPr>
              <p:spPr>
                <a:xfrm>
                  <a:off x="2755226" y="3479868"/>
                  <a:ext cx="3300537" cy="40498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"/>
                                <m:endChr m:val="⟩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⟼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5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⋯</m:t>
                                          </m:r>
                                        </m:e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9FF4E547-FB59-4A20-83BE-FC341A6D786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55226" y="3479868"/>
                  <a:ext cx="3300537" cy="404983"/>
                </a:xfrm>
                <a:prstGeom prst="rect">
                  <a:avLst/>
                </a:prstGeom>
                <a:blipFill>
                  <a:blip r:embed="rId7"/>
                  <a:stretch>
                    <a:fillRect l="-7209" t="-156061" b="-23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A34FF72-4BA9-40BF-A7B1-DF31F8F19632}"/>
              </a:ext>
            </a:extLst>
          </p:cNvPr>
          <p:cNvSpPr txBox="1"/>
          <p:nvPr/>
        </p:nvSpPr>
        <p:spPr>
          <a:xfrm>
            <a:off x="396362" y="2739923"/>
            <a:ext cx="2358864" cy="923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These are the </a:t>
            </a:r>
            <a:r>
              <a:rPr lang="en-US" u="sng" dirty="0">
                <a:solidFill>
                  <a:srgbClr val="7030A0"/>
                </a:solidFill>
              </a:rPr>
              <a:t>locations</a:t>
            </a:r>
            <a:r>
              <a:rPr lang="en-US" dirty="0">
                <a:solidFill>
                  <a:srgbClr val="7030A0"/>
                </a:solidFill>
              </a:rPr>
              <a:t> where the particle </a:t>
            </a:r>
            <a:r>
              <a:rPr lang="en-US" b="1" i="1" dirty="0">
                <a:solidFill>
                  <a:srgbClr val="7030A0"/>
                </a:solidFill>
              </a:rPr>
              <a:t>could</a:t>
            </a:r>
            <a:r>
              <a:rPr lang="en-US" dirty="0">
                <a:solidFill>
                  <a:srgbClr val="7030A0"/>
                </a:solidFill>
              </a:rPr>
              <a:t> be found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AA53BEF-78BA-403C-B47E-AE9AEF33B559}"/>
              </a:ext>
            </a:extLst>
          </p:cNvPr>
          <p:cNvSpPr txBox="1"/>
          <p:nvPr/>
        </p:nvSpPr>
        <p:spPr>
          <a:xfrm>
            <a:off x="2714668" y="1671913"/>
            <a:ext cx="3478690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Discretized</a:t>
            </a:r>
            <a:r>
              <a:rPr lang="en-US" dirty="0">
                <a:solidFill>
                  <a:srgbClr val="7030A0"/>
                </a:solidFill>
              </a:rPr>
              <a:t> space (locations)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54D4EA8-C0EF-4A06-BE0C-C05574A4995B}"/>
                  </a:ext>
                </a:extLst>
              </p:cNvPr>
              <p:cNvSpPr txBox="1"/>
              <p:nvPr/>
            </p:nvSpPr>
            <p:spPr>
              <a:xfrm>
                <a:off x="3733375" y="4776298"/>
                <a:ext cx="1441276" cy="3693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54D4EA8-C0EF-4A06-BE0C-C05574A499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3375" y="4776298"/>
                <a:ext cx="1441276" cy="369332"/>
              </a:xfrm>
              <a:prstGeom prst="rect">
                <a:avLst/>
              </a:prstGeom>
              <a:blipFill>
                <a:blip r:embed="rId8"/>
                <a:stretch>
                  <a:fillRect l="-8017" r="-3797" b="-166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61FB81B-4852-4CDA-BC95-EE98059F12CE}"/>
                  </a:ext>
                </a:extLst>
              </p:cNvPr>
              <p:cNvSpPr txBox="1"/>
              <p:nvPr/>
            </p:nvSpPr>
            <p:spPr>
              <a:xfrm>
                <a:off x="243348" y="4132307"/>
                <a:ext cx="1844527" cy="64633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d>
                      <m:dPr>
                        <m:begChr m:val="|"/>
                        <m:endChr m:val="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= a</a:t>
                </a:r>
              </a:p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"state" vector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61FB81B-4852-4CDA-BC95-EE98059F12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348" y="4132307"/>
                <a:ext cx="1844527" cy="646331"/>
              </a:xfrm>
              <a:prstGeom prst="rect">
                <a:avLst/>
              </a:prstGeom>
              <a:blipFill>
                <a:blip r:embed="rId9"/>
                <a:stretch>
                  <a:fillRect t="-68868" b="-6320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DA48301A-6620-4F32-B9D0-B04D9F79576D}"/>
              </a:ext>
            </a:extLst>
          </p:cNvPr>
          <p:cNvSpPr txBox="1"/>
          <p:nvPr/>
        </p:nvSpPr>
        <p:spPr>
          <a:xfrm>
            <a:off x="6230021" y="2739923"/>
            <a:ext cx="2184606" cy="923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Consider these the </a:t>
            </a:r>
            <a:r>
              <a:rPr lang="en-US" b="1" dirty="0">
                <a:solidFill>
                  <a:srgbClr val="7030A0"/>
                </a:solidFill>
              </a:rPr>
              <a:t>basis vectors </a:t>
            </a:r>
            <a:r>
              <a:rPr lang="en-US" dirty="0">
                <a:solidFill>
                  <a:srgbClr val="7030A0"/>
                </a:solidFill>
              </a:rPr>
              <a:t>of this system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65616F3-EAA5-485D-B81A-5D0BBF23E671}"/>
              </a:ext>
            </a:extLst>
          </p:cNvPr>
          <p:cNvSpPr txBox="1"/>
          <p:nvPr/>
        </p:nvSpPr>
        <p:spPr>
          <a:xfrm>
            <a:off x="5848214" y="4807295"/>
            <a:ext cx="2184606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Complex </a:t>
            </a:r>
            <a:r>
              <a:rPr lang="en-US" b="1" dirty="0">
                <a:solidFill>
                  <a:srgbClr val="7030A0"/>
                </a:solidFill>
              </a:rPr>
              <a:t>Amplitudes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3FD94AF-DEF3-41FB-A30E-90AA92B176C6}"/>
                  </a:ext>
                </a:extLst>
              </p:cNvPr>
              <p:cNvSpPr txBox="1"/>
              <p:nvPr/>
            </p:nvSpPr>
            <p:spPr>
              <a:xfrm>
                <a:off x="2836796" y="5479828"/>
                <a:ext cx="313739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⟼</m:t>
                          </m:r>
                        </m:e>
                      </m:d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5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⋯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3FD94AF-DEF3-41FB-A30E-90AA92B176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6796" y="5479828"/>
                <a:ext cx="3137397" cy="276999"/>
              </a:xfrm>
              <a:prstGeom prst="rect">
                <a:avLst/>
              </a:prstGeom>
              <a:blipFill>
                <a:blip r:embed="rId10"/>
                <a:stretch>
                  <a:fillRect l="-12233" t="-180000" r="-194" b="-26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73A311CB-4829-4AF5-AED5-76C4825F8082}"/>
              </a:ext>
            </a:extLst>
          </p:cNvPr>
          <p:cNvCxnSpPr>
            <a:cxnSpLocks/>
            <a:stCxn id="22" idx="1"/>
          </p:cNvCxnSpPr>
          <p:nvPr/>
        </p:nvCxnSpPr>
        <p:spPr>
          <a:xfrm rot="10800000">
            <a:off x="5213396" y="4991961"/>
            <a:ext cx="634818" cy="1"/>
          </a:xfrm>
          <a:prstGeom prst="bentConnector3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755DE23B-9E83-49E9-8CC6-6F7E1FEBF9EB}"/>
              </a:ext>
            </a:extLst>
          </p:cNvPr>
          <p:cNvSpPr txBox="1"/>
          <p:nvPr/>
        </p:nvSpPr>
        <p:spPr>
          <a:xfrm>
            <a:off x="6230021" y="5345783"/>
            <a:ext cx="1466543" cy="646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Assuming the basis above</a:t>
            </a:r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8E620EA3-D390-4E29-B49F-F3B902B27642}"/>
              </a:ext>
            </a:extLst>
          </p:cNvPr>
          <p:cNvCxnSpPr>
            <a:stCxn id="30" idx="3"/>
            <a:endCxn id="20" idx="3"/>
          </p:cNvCxnSpPr>
          <p:nvPr/>
        </p:nvCxnSpPr>
        <p:spPr>
          <a:xfrm flipV="1">
            <a:off x="7696564" y="3201588"/>
            <a:ext cx="718063" cy="2467361"/>
          </a:xfrm>
          <a:prstGeom prst="bentConnector3">
            <a:avLst>
              <a:gd name="adj1" fmla="val 131836"/>
            </a:avLst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5720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000"/>
                            </p:stCondLst>
                            <p:childTnLst>
                              <p:par>
                                <p:cTn id="5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4" grpId="0" animBg="1"/>
      <p:bldP spid="15" grpId="0" animBg="1"/>
      <p:bldP spid="16" grpId="0" animBg="1"/>
      <p:bldP spid="17" grpId="0" animBg="1"/>
      <p:bldP spid="20" grpId="0" animBg="1"/>
      <p:bldP spid="22" grpId="0" animBg="1"/>
      <p:bldP spid="23" grpId="0"/>
      <p:bldP spid="30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Complex Amplitudes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1F82CC-E24C-4063-AD9B-B033DA8A99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7088" y="1328034"/>
            <a:ext cx="4329824" cy="97657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9855522-2FE8-434F-9CCC-C9C5792D8F39}"/>
                  </a:ext>
                </a:extLst>
              </p:cNvPr>
              <p:cNvSpPr txBox="1"/>
              <p:nvPr/>
            </p:nvSpPr>
            <p:spPr>
              <a:xfrm>
                <a:off x="2126619" y="4299148"/>
                <a:ext cx="477515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d>
                            <m:dPr>
                              <m:begChr m:val="|"/>
                              <m:endChr m:val="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begChr m:val="|"/>
                              <m:endChr m:val="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begChr m:val="|"/>
                              <m:endChr m:val="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+⋯+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d>
                            <m:dPr>
                              <m:begChr m:val="|"/>
                              <m:endChr m:val="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9855522-2FE8-434F-9CCC-C9C5792D8F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6619" y="4299148"/>
                <a:ext cx="4775153" cy="276999"/>
              </a:xfrm>
              <a:prstGeom prst="rect">
                <a:avLst/>
              </a:prstGeom>
              <a:blipFill>
                <a:blip r:embed="rId4"/>
                <a:stretch>
                  <a:fillRect l="-8046" t="-173913" r="-10345" b="-26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1AA53BEF-78BA-403C-B47E-AE9AEF33B559}"/>
              </a:ext>
            </a:extLst>
          </p:cNvPr>
          <p:cNvSpPr txBox="1"/>
          <p:nvPr/>
        </p:nvSpPr>
        <p:spPr>
          <a:xfrm>
            <a:off x="2714668" y="1671913"/>
            <a:ext cx="3478690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Discretized</a:t>
            </a:r>
            <a:r>
              <a:rPr lang="en-US" dirty="0">
                <a:solidFill>
                  <a:srgbClr val="7030A0"/>
                </a:solidFill>
              </a:rPr>
              <a:t> space (locations)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61FB81B-4852-4CDA-BC95-EE98059F12CE}"/>
              </a:ext>
            </a:extLst>
          </p:cNvPr>
          <p:cNvSpPr txBox="1"/>
          <p:nvPr/>
        </p:nvSpPr>
        <p:spPr>
          <a:xfrm>
            <a:off x="243348" y="4132307"/>
            <a:ext cx="1809529" cy="923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A superposition of all possible allowed locations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3FD94AF-DEF3-41FB-A30E-90AA92B176C6}"/>
                  </a:ext>
                </a:extLst>
              </p:cNvPr>
              <p:cNvSpPr txBox="1"/>
              <p:nvPr/>
            </p:nvSpPr>
            <p:spPr>
              <a:xfrm>
                <a:off x="2836796" y="4845647"/>
                <a:ext cx="313739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⟼</m:t>
                          </m:r>
                        </m:e>
                      </m:d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5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⋯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3FD94AF-DEF3-41FB-A30E-90AA92B176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6796" y="4845647"/>
                <a:ext cx="3137397" cy="276999"/>
              </a:xfrm>
              <a:prstGeom prst="rect">
                <a:avLst/>
              </a:prstGeom>
              <a:blipFill>
                <a:blip r:embed="rId5"/>
                <a:stretch>
                  <a:fillRect l="-12233" t="-180000" r="-194" b="-26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9380004-304A-4DDE-AC20-FE1F08239AC5}"/>
                  </a:ext>
                </a:extLst>
              </p:cNvPr>
              <p:cNvSpPr txBox="1"/>
              <p:nvPr/>
            </p:nvSpPr>
            <p:spPr>
              <a:xfrm>
                <a:off x="3303639" y="5392146"/>
                <a:ext cx="1447448" cy="7040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d>
                                        <m:dPr>
                                          <m:begChr m:val=""/>
                                          <m:endChr m:val="⟩"/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𝜓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9380004-304A-4DDE-AC20-FE1F08239A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3639" y="5392146"/>
                <a:ext cx="1447448" cy="70403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1074AF7-7AEE-4A55-8D9D-1DFC33E6A7C5}"/>
                  </a:ext>
                </a:extLst>
              </p:cNvPr>
              <p:cNvSpPr txBox="1"/>
              <p:nvPr/>
            </p:nvSpPr>
            <p:spPr>
              <a:xfrm>
                <a:off x="7429837" y="5559499"/>
                <a:ext cx="124934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</m:d>
                      </m:e>
                    </m:d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⟶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1074AF7-7AEE-4A55-8D9D-1DFC33E6A7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9837" y="5559499"/>
                <a:ext cx="1249340" cy="369332"/>
              </a:xfrm>
              <a:prstGeom prst="rect">
                <a:avLst/>
              </a:prstGeom>
              <a:blipFill>
                <a:blip r:embed="rId7"/>
                <a:stretch>
                  <a:fillRect l="-27317" t="-119672" b="-1836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70AD1981-DB63-4013-882A-EE8C96CC4FED}"/>
              </a:ext>
            </a:extLst>
          </p:cNvPr>
          <p:cNvSpPr txBox="1"/>
          <p:nvPr/>
        </p:nvSpPr>
        <p:spPr>
          <a:xfrm>
            <a:off x="5245231" y="5282500"/>
            <a:ext cx="2184606" cy="12003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Upon measurement, the particle has a </a:t>
            </a:r>
            <a:r>
              <a:rPr lang="en-US" b="1" dirty="0">
                <a:solidFill>
                  <a:srgbClr val="7030A0"/>
                </a:solidFill>
              </a:rPr>
              <a:t>distinct</a:t>
            </a:r>
            <a:r>
              <a:rPr lang="en-US" dirty="0">
                <a:solidFill>
                  <a:srgbClr val="7030A0"/>
                </a:solidFill>
              </a:rPr>
              <a:t> location</a:t>
            </a:r>
          </a:p>
          <a:p>
            <a:pPr algn="ctr"/>
            <a:r>
              <a:rPr lang="en-US" dirty="0">
                <a:solidFill>
                  <a:srgbClr val="7030A0"/>
                </a:solidFill>
              </a:rPr>
              <a:t>(it "collapses")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02201E6-F7F7-40F3-8DAC-201E2B3649B8}"/>
                  </a:ext>
                </a:extLst>
              </p:cNvPr>
              <p:cNvSpPr txBox="1"/>
              <p:nvPr/>
            </p:nvSpPr>
            <p:spPr>
              <a:xfrm>
                <a:off x="624889" y="5282500"/>
                <a:ext cx="2184606" cy="92333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The </a:t>
                </a:r>
                <a:r>
                  <a:rPr lang="en-US" b="1" dirty="0">
                    <a:solidFill>
                      <a:srgbClr val="7030A0"/>
                    </a:solidFill>
                  </a:rPr>
                  <a:t>probability</a:t>
                </a:r>
                <a:r>
                  <a:rPr lang="en-US" dirty="0">
                    <a:solidFill>
                      <a:srgbClr val="7030A0"/>
                    </a:solidFill>
                  </a:rPr>
                  <a:t> of detecting the particle at location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02201E6-F7F7-40F3-8DAC-201E2B3649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889" y="5282500"/>
                <a:ext cx="2184606" cy="923330"/>
              </a:xfrm>
              <a:prstGeom prst="rect">
                <a:avLst/>
              </a:prstGeom>
              <a:blipFill>
                <a:blip r:embed="rId8"/>
                <a:stretch>
                  <a:fillRect l="-2514" t="-3974" r="-4190" b="-993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8606925F-FA12-49F9-A6BD-E1FECF8F08DC}"/>
              </a:ext>
            </a:extLst>
          </p:cNvPr>
          <p:cNvCxnSpPr>
            <a:cxnSpLocks/>
            <a:stCxn id="26" idx="3"/>
            <a:endCxn id="6" idx="1"/>
          </p:cNvCxnSpPr>
          <p:nvPr/>
        </p:nvCxnSpPr>
        <p:spPr>
          <a:xfrm>
            <a:off x="2809495" y="5744165"/>
            <a:ext cx="494144" cy="1"/>
          </a:xfrm>
          <a:prstGeom prst="bentConnector3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1B8E80E-A860-411D-A2D9-7DB1B6172E06}"/>
              </a:ext>
            </a:extLst>
          </p:cNvPr>
          <p:cNvGrpSpPr/>
          <p:nvPr/>
        </p:nvGrpSpPr>
        <p:grpSpPr>
          <a:xfrm>
            <a:off x="2755226" y="2524631"/>
            <a:ext cx="3300537" cy="1360220"/>
            <a:chOff x="2755226" y="2524631"/>
            <a:chExt cx="3300537" cy="136022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55401737-3C55-4886-8070-FE10FCA529B3}"/>
                    </a:ext>
                  </a:extLst>
                </p:cNvPr>
                <p:cNvSpPr txBox="1"/>
                <p:nvPr/>
              </p:nvSpPr>
              <p:spPr>
                <a:xfrm>
                  <a:off x="2755226" y="2524631"/>
                  <a:ext cx="3300537" cy="40498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"/>
                                <m:endChr m:val="⟩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⟼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5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⋯</m:t>
                                          </m:r>
                                        </m:e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55401737-3C55-4886-8070-FE10FCA529B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55226" y="2524631"/>
                  <a:ext cx="3300537" cy="404983"/>
                </a:xfrm>
                <a:prstGeom prst="rect">
                  <a:avLst/>
                </a:prstGeom>
                <a:blipFill>
                  <a:blip r:embed="rId9"/>
                  <a:stretch>
                    <a:fillRect l="-7763" t="-153731" b="-22835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82873619-A9FD-451E-96C4-A8700F88DCB7}"/>
                    </a:ext>
                  </a:extLst>
                </p:cNvPr>
                <p:cNvSpPr txBox="1"/>
                <p:nvPr/>
              </p:nvSpPr>
              <p:spPr>
                <a:xfrm>
                  <a:off x="2755226" y="3013875"/>
                  <a:ext cx="3300537" cy="40498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"/>
                                <m:endChr m:val="⟩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⟼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5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⋯</m:t>
                                          </m:r>
                                        </m:e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82873619-A9FD-451E-96C4-A8700F88DC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55226" y="3013875"/>
                  <a:ext cx="3300537" cy="404983"/>
                </a:xfrm>
                <a:prstGeom prst="rect">
                  <a:avLst/>
                </a:prstGeom>
                <a:blipFill>
                  <a:blip r:embed="rId10"/>
                  <a:stretch>
                    <a:fillRect l="-7579" t="-153731" b="-22835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04F0AA10-47DF-43F6-888D-BBD04900A26E}"/>
                    </a:ext>
                  </a:extLst>
                </p:cNvPr>
                <p:cNvSpPr txBox="1"/>
                <p:nvPr/>
              </p:nvSpPr>
              <p:spPr>
                <a:xfrm>
                  <a:off x="2755226" y="3479868"/>
                  <a:ext cx="3300537" cy="40498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"/>
                                <m:endChr m:val="⟩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⟼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5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⋯</m:t>
                                          </m:r>
                                        </m:e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04F0AA10-47DF-43F6-888D-BBD04900A26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55226" y="3479868"/>
                  <a:ext cx="3300537" cy="404983"/>
                </a:xfrm>
                <a:prstGeom prst="rect">
                  <a:avLst/>
                </a:prstGeom>
                <a:blipFill>
                  <a:blip r:embed="rId11"/>
                  <a:stretch>
                    <a:fillRect l="-7209" t="-156061" b="-23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4A93102B-F519-4C19-A1D8-AACF50E78ABF}"/>
              </a:ext>
            </a:extLst>
          </p:cNvPr>
          <p:cNvSpPr txBox="1"/>
          <p:nvPr/>
        </p:nvSpPr>
        <p:spPr>
          <a:xfrm>
            <a:off x="6230021" y="2739923"/>
            <a:ext cx="2184606" cy="923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Consider these the </a:t>
            </a:r>
            <a:r>
              <a:rPr lang="en-US" b="1" dirty="0">
                <a:solidFill>
                  <a:srgbClr val="7030A0"/>
                </a:solidFill>
              </a:rPr>
              <a:t>basis vectors </a:t>
            </a:r>
            <a:r>
              <a:rPr lang="en-US" dirty="0">
                <a:solidFill>
                  <a:srgbClr val="7030A0"/>
                </a:solidFill>
              </a:rPr>
              <a:t>of this system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DEBD52D-4FF2-4B2D-A8FA-2BB30F0DE500}"/>
              </a:ext>
            </a:extLst>
          </p:cNvPr>
          <p:cNvSpPr txBox="1"/>
          <p:nvPr/>
        </p:nvSpPr>
        <p:spPr>
          <a:xfrm>
            <a:off x="396362" y="2739923"/>
            <a:ext cx="2358864" cy="923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These are the </a:t>
            </a:r>
            <a:r>
              <a:rPr lang="en-US" u="sng" dirty="0">
                <a:solidFill>
                  <a:srgbClr val="7030A0"/>
                </a:solidFill>
              </a:rPr>
              <a:t>locations</a:t>
            </a:r>
            <a:r>
              <a:rPr lang="en-US" dirty="0">
                <a:solidFill>
                  <a:srgbClr val="7030A0"/>
                </a:solidFill>
              </a:rPr>
              <a:t> where the particle </a:t>
            </a:r>
            <a:r>
              <a:rPr lang="en-US" b="1" i="1" dirty="0">
                <a:solidFill>
                  <a:srgbClr val="7030A0"/>
                </a:solidFill>
              </a:rPr>
              <a:t>could</a:t>
            </a:r>
            <a:r>
              <a:rPr lang="en-US" dirty="0">
                <a:solidFill>
                  <a:srgbClr val="7030A0"/>
                </a:solidFill>
              </a:rPr>
              <a:t> be found</a:t>
            </a:r>
          </a:p>
        </p:txBody>
      </p:sp>
    </p:spTree>
    <p:extLst>
      <p:ext uri="{BB962C8B-B14F-4D97-AF65-F5344CB8AC3E}">
        <p14:creationId xmlns:p14="http://schemas.microsoft.com/office/powerpoint/2010/main" val="2568080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3" grpId="0"/>
      <p:bldP spid="6" grpId="0"/>
      <p:bldP spid="21" grpId="0"/>
      <p:bldP spid="24" grpId="0" animBg="1"/>
      <p:bldP spid="26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Complex Amplitudes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1F82CC-E24C-4063-AD9B-B033DA8A99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7088" y="1328034"/>
            <a:ext cx="4329824" cy="97657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AA53BEF-78BA-403C-B47E-AE9AEF33B559}"/>
              </a:ext>
            </a:extLst>
          </p:cNvPr>
          <p:cNvSpPr txBox="1"/>
          <p:nvPr/>
        </p:nvSpPr>
        <p:spPr>
          <a:xfrm>
            <a:off x="2714668" y="1671913"/>
            <a:ext cx="3478690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Discretized</a:t>
            </a:r>
            <a:r>
              <a:rPr lang="en-US" dirty="0">
                <a:solidFill>
                  <a:srgbClr val="7030A0"/>
                </a:solidFill>
              </a:rPr>
              <a:t> space (locations)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C32687E-D9AE-429A-9D91-52EB04296119}"/>
                  </a:ext>
                </a:extLst>
              </p:cNvPr>
              <p:cNvSpPr txBox="1"/>
              <p:nvPr/>
            </p:nvSpPr>
            <p:spPr>
              <a:xfrm>
                <a:off x="4316002" y="3119284"/>
                <a:ext cx="140012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C32687E-D9AE-429A-9D91-52EB042961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6002" y="3119284"/>
                <a:ext cx="1400127" cy="276999"/>
              </a:xfrm>
              <a:prstGeom prst="rect">
                <a:avLst/>
              </a:prstGeom>
              <a:blipFill>
                <a:blip r:embed="rId4"/>
                <a:stretch>
                  <a:fillRect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38E8FBD-8177-4BF9-8851-7C55FE2EB81C}"/>
                  </a:ext>
                </a:extLst>
              </p:cNvPr>
              <p:cNvSpPr txBox="1"/>
              <p:nvPr/>
            </p:nvSpPr>
            <p:spPr>
              <a:xfrm>
                <a:off x="4173142" y="3697198"/>
                <a:ext cx="1528239" cy="10204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38E8FBD-8177-4BF9-8851-7C55FE2EB8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3142" y="3697198"/>
                <a:ext cx="1528239" cy="102047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C138006-DAF4-4C08-A740-3BBADC7EA309}"/>
                  </a:ext>
                </a:extLst>
              </p:cNvPr>
              <p:cNvSpPr txBox="1"/>
              <p:nvPr/>
            </p:nvSpPr>
            <p:spPr>
              <a:xfrm>
                <a:off x="4395100" y="5129035"/>
                <a:ext cx="1447448" cy="7040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d>
                                        <m:dPr>
                                          <m:begChr m:val=""/>
                                          <m:endChr m:val="⟩"/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𝜓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C138006-DAF4-4C08-A740-3BBADC7EA3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5100" y="5129035"/>
                <a:ext cx="1447448" cy="70403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86ED4E90-93C0-44F3-99A0-DFB18E362746}"/>
              </a:ext>
            </a:extLst>
          </p:cNvPr>
          <p:cNvSpPr txBox="1"/>
          <p:nvPr/>
        </p:nvSpPr>
        <p:spPr>
          <a:xfrm>
            <a:off x="1132716" y="2934616"/>
            <a:ext cx="2899903" cy="646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Assume a particle could be in only one of four points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3315631-BE48-436D-ABD1-4F35D9DA54DA}"/>
              </a:ext>
            </a:extLst>
          </p:cNvPr>
          <p:cNvSpPr txBox="1"/>
          <p:nvPr/>
        </p:nvSpPr>
        <p:spPr>
          <a:xfrm>
            <a:off x="1204000" y="3915984"/>
            <a:ext cx="2899903" cy="646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Given these probability </a:t>
            </a:r>
            <a:r>
              <a:rPr lang="en-US" b="1" dirty="0">
                <a:solidFill>
                  <a:srgbClr val="7030A0"/>
                </a:solidFill>
              </a:rPr>
              <a:t>amplitudes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7BB6184-C4CC-480B-AE07-FFDB5A96976A}"/>
                  </a:ext>
                </a:extLst>
              </p:cNvPr>
              <p:cNvSpPr txBox="1"/>
              <p:nvPr/>
            </p:nvSpPr>
            <p:spPr>
              <a:xfrm>
                <a:off x="1132715" y="5129035"/>
                <a:ext cx="2899903" cy="64633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What is the probability of finding it at location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n>
                              <a:solidFill>
                                <a:sysClr val="windowText" lastClr="000000"/>
                              </a:solidFill>
                            </a:ln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n>
                              <a:solidFill>
                                <a:sysClr val="windowText" lastClr="000000"/>
                              </a:solidFill>
                            </a:ln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n>
                              <a:solidFill>
                                <a:sysClr val="windowText" lastClr="000000"/>
                              </a:solidFill>
                            </a:ln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?</a:t>
                </a: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7BB6184-C4CC-480B-AE07-FFDB5A9697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2715" y="5129035"/>
                <a:ext cx="2899903" cy="646331"/>
              </a:xfrm>
              <a:prstGeom prst="rect">
                <a:avLst/>
              </a:prstGeom>
              <a:blipFill>
                <a:blip r:embed="rId7"/>
                <a:stretch>
                  <a:fillRect t="-4717" b="-1415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B71306E-36A0-4109-BDE5-0D4E5B98E1CF}"/>
                  </a:ext>
                </a:extLst>
              </p:cNvPr>
              <p:cNvSpPr txBox="1"/>
              <p:nvPr/>
            </p:nvSpPr>
            <p:spPr>
              <a:xfrm>
                <a:off x="6531135" y="5071327"/>
                <a:ext cx="1480149" cy="7040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d>
                                        <m:dPr>
                                          <m:begChr m:val=""/>
                                          <m:endChr m:val="⟩"/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𝜓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B71306E-36A0-4109-BDE5-0D4E5B98E1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1135" y="5071327"/>
                <a:ext cx="1480149" cy="70403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B7EED96-617D-4020-8CAA-5B43D10F5DE2}"/>
                  </a:ext>
                </a:extLst>
              </p:cNvPr>
              <p:cNvSpPr txBox="1"/>
              <p:nvPr/>
            </p:nvSpPr>
            <p:spPr>
              <a:xfrm>
                <a:off x="5842548" y="3697198"/>
                <a:ext cx="181139" cy="100322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mr>
                        <m:mr>
                          <m:e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mr>
                        <m:mr>
                          <m:e>
                            <m:r>
                              <a:rPr lang="en-US" b="0" i="1" smtClean="0">
                                <a:ln>
                                  <a:solidFill>
                                    <a:srgbClr val="7030A0"/>
                                  </a:solidFill>
                                </a:ln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mr>
                        <m:mr>
                          <m:e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mr>
                      </m:m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B7EED96-617D-4020-8CAA-5B43D10F5D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2548" y="3697198"/>
                <a:ext cx="181139" cy="100322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653C3C5-1FBA-4DBB-9BFC-31CD816DB2C3}"/>
                  </a:ext>
                </a:extLst>
              </p:cNvPr>
              <p:cNvSpPr txBox="1"/>
              <p:nvPr/>
            </p:nvSpPr>
            <p:spPr>
              <a:xfrm>
                <a:off x="6231077" y="4198809"/>
                <a:ext cx="64280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653C3C5-1FBA-4DBB-9BFC-31CD816DB2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1077" y="4198809"/>
                <a:ext cx="642805" cy="276999"/>
              </a:xfrm>
              <a:prstGeom prst="rect">
                <a:avLst/>
              </a:prstGeom>
              <a:blipFill>
                <a:blip r:embed="rId10"/>
                <a:stretch>
                  <a:fillRect l="-4717" r="-6604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8" name="Group 37">
            <a:extLst>
              <a:ext uri="{FF2B5EF4-FFF2-40B4-BE49-F238E27FC236}">
                <a16:creationId xmlns:a16="http://schemas.microsoft.com/office/drawing/2014/main" id="{8AC618C9-1265-4113-B867-D91FA9C4F0D5}"/>
              </a:ext>
            </a:extLst>
          </p:cNvPr>
          <p:cNvGrpSpPr/>
          <p:nvPr/>
        </p:nvGrpSpPr>
        <p:grpSpPr>
          <a:xfrm>
            <a:off x="6670038" y="2264512"/>
            <a:ext cx="2184606" cy="1432686"/>
            <a:chOff x="6670038" y="2264512"/>
            <a:chExt cx="2184606" cy="1432686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E2392D21-84F1-447B-B13B-D080BE5775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l="17542" t="19986" r="17843" b="25693"/>
            <a:stretch/>
          </p:blipFill>
          <p:spPr>
            <a:xfrm>
              <a:off x="6736912" y="2264512"/>
              <a:ext cx="2050858" cy="1103454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7A4877AE-F80C-4C12-A45A-D27988E0D859}"/>
                    </a:ext>
                  </a:extLst>
                </p:cNvPr>
                <p:cNvSpPr txBox="1"/>
                <p:nvPr/>
              </p:nvSpPr>
              <p:spPr>
                <a:xfrm>
                  <a:off x="6670038" y="3327866"/>
                  <a:ext cx="2184606" cy="36933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</m:d>
                        </m:e>
                      </m:d>
                    </m:oMath>
                  </a14:m>
                  <a:r>
                    <a:rPr lang="en-US" dirty="0">
                      <a:solidFill>
                        <a:srgbClr val="7030A0"/>
                      </a:solidFill>
                    </a:rPr>
                    <a:t> in this </a:t>
                  </a:r>
                  <a:r>
                    <a:rPr lang="en-US" b="1" dirty="0">
                      <a:solidFill>
                        <a:srgbClr val="7030A0"/>
                      </a:solidFill>
                    </a:rPr>
                    <a:t>basis</a:t>
                  </a:r>
                  <a:endParaRPr lang="en-US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7A4877AE-F80C-4C12-A45A-D27988E0D85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70038" y="3327866"/>
                  <a:ext cx="2184606" cy="369332"/>
                </a:xfrm>
                <a:prstGeom prst="rect">
                  <a:avLst/>
                </a:prstGeom>
                <a:blipFill>
                  <a:blip r:embed="rId12"/>
                  <a:stretch>
                    <a:fillRect l="-3064" t="-121667" b="-18833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E7146655-E0E3-430A-AA13-66DC95DBFEEF}"/>
              </a:ext>
            </a:extLst>
          </p:cNvPr>
          <p:cNvSpPr txBox="1"/>
          <p:nvPr/>
        </p:nvSpPr>
        <p:spPr>
          <a:xfrm>
            <a:off x="6851460" y="1844430"/>
            <a:ext cx="18217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</a:rPr>
              <a:t>Orthonormal basis</a:t>
            </a:r>
          </a:p>
        </p:txBody>
      </p:sp>
    </p:spTree>
    <p:extLst>
      <p:ext uri="{BB962C8B-B14F-4D97-AF65-F5344CB8AC3E}">
        <p14:creationId xmlns:p14="http://schemas.microsoft.com/office/powerpoint/2010/main" val="4055293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22" grpId="0"/>
      <p:bldP spid="25" grpId="0" animBg="1"/>
      <p:bldP spid="27" grpId="0" animBg="1"/>
      <p:bldP spid="28" grpId="0" animBg="1"/>
      <p:bldP spid="29" grpId="0"/>
      <p:bldP spid="16" grpId="0"/>
      <p:bldP spid="18" grpId="0"/>
      <p:bldP spid="6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Complex Amplitudes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1F82CC-E24C-4063-AD9B-B033DA8A99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7088" y="1328034"/>
            <a:ext cx="4329824" cy="97657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AA53BEF-78BA-403C-B47E-AE9AEF33B559}"/>
              </a:ext>
            </a:extLst>
          </p:cNvPr>
          <p:cNvSpPr txBox="1"/>
          <p:nvPr/>
        </p:nvSpPr>
        <p:spPr>
          <a:xfrm>
            <a:off x="2714668" y="1671913"/>
            <a:ext cx="3478690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Discretized space (locations)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C32687E-D9AE-429A-9D91-52EB04296119}"/>
                  </a:ext>
                </a:extLst>
              </p:cNvPr>
              <p:cNvSpPr txBox="1"/>
              <p:nvPr/>
            </p:nvSpPr>
            <p:spPr>
              <a:xfrm>
                <a:off x="7044492" y="1983810"/>
                <a:ext cx="140012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C32687E-D9AE-429A-9D91-52EB042961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4492" y="1983810"/>
                <a:ext cx="1400127" cy="276999"/>
              </a:xfrm>
              <a:prstGeom prst="rect">
                <a:avLst/>
              </a:prstGeom>
              <a:blipFill>
                <a:blip r:embed="rId4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38E8FBD-8177-4BF9-8851-7C55FE2EB81C}"/>
                  </a:ext>
                </a:extLst>
              </p:cNvPr>
              <p:cNvSpPr txBox="1"/>
              <p:nvPr/>
            </p:nvSpPr>
            <p:spPr>
              <a:xfrm>
                <a:off x="1044386" y="2482873"/>
                <a:ext cx="1528239" cy="10204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38E8FBD-8177-4BF9-8851-7C55FE2EB8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386" y="2482873"/>
                <a:ext cx="1528239" cy="102047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B71306E-36A0-4109-BDE5-0D4E5B98E1CF}"/>
                  </a:ext>
                </a:extLst>
              </p:cNvPr>
              <p:cNvSpPr txBox="1"/>
              <p:nvPr/>
            </p:nvSpPr>
            <p:spPr>
              <a:xfrm>
                <a:off x="3091851" y="2616486"/>
                <a:ext cx="1480149" cy="7040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d>
                                        <m:dPr>
                                          <m:begChr m:val=""/>
                                          <m:endChr m:val="⟩"/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𝜓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B71306E-36A0-4109-BDE5-0D4E5B98E1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1851" y="2616486"/>
                <a:ext cx="1480149" cy="70403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653C3C5-1FBA-4DBB-9BFC-31CD816DB2C3}"/>
                  </a:ext>
                </a:extLst>
              </p:cNvPr>
              <p:cNvSpPr txBox="1"/>
              <p:nvPr/>
            </p:nvSpPr>
            <p:spPr>
              <a:xfrm>
                <a:off x="5038299" y="2650084"/>
                <a:ext cx="64280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653C3C5-1FBA-4DBB-9BFC-31CD816DB2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8299" y="2650084"/>
                <a:ext cx="642805" cy="276999"/>
              </a:xfrm>
              <a:prstGeom prst="rect">
                <a:avLst/>
              </a:prstGeom>
              <a:blipFill>
                <a:blip r:embed="rId7"/>
                <a:stretch>
                  <a:fillRect l="-4717" r="-6604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75A3719-B36C-4958-978F-9C93AD46A87A}"/>
                  </a:ext>
                </a:extLst>
              </p:cNvPr>
              <p:cNvSpPr txBox="1"/>
              <p:nvPr/>
            </p:nvSpPr>
            <p:spPr>
              <a:xfrm>
                <a:off x="1217423" y="4934518"/>
                <a:ext cx="3684470" cy="3354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</m:d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75A3719-B36C-4958-978F-9C93AD46A8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7423" y="4934518"/>
                <a:ext cx="3684470" cy="335413"/>
              </a:xfrm>
              <a:prstGeom prst="rect">
                <a:avLst/>
              </a:prstGeom>
              <a:blipFill>
                <a:blip r:embed="rId8"/>
                <a:stretch>
                  <a:fillRect l="-6788" t="-127273" b="-2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A9859F5-5FD1-4218-AD05-BF9B4EB4E63C}"/>
                  </a:ext>
                </a:extLst>
              </p:cNvPr>
              <p:cNvSpPr txBox="1"/>
              <p:nvPr/>
            </p:nvSpPr>
            <p:spPr>
              <a:xfrm>
                <a:off x="4728856" y="3110077"/>
                <a:ext cx="182871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A9859F5-5FD1-4218-AD05-BF9B4EB4E6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8856" y="3110077"/>
                <a:ext cx="1828713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86D1545-255D-48BF-871E-CD9BDE926CF3}"/>
                  </a:ext>
                </a:extLst>
              </p:cNvPr>
              <p:cNvSpPr txBox="1"/>
              <p:nvPr/>
            </p:nvSpPr>
            <p:spPr>
              <a:xfrm>
                <a:off x="4989891" y="3479409"/>
                <a:ext cx="1842521" cy="37645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86D1545-255D-48BF-871E-CD9BDE926C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9891" y="3479409"/>
                <a:ext cx="1842521" cy="37645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33BBEF7-4834-4050-9991-D47B494AAA27}"/>
                  </a:ext>
                </a:extLst>
              </p:cNvPr>
              <p:cNvSpPr txBox="1"/>
              <p:nvPr/>
            </p:nvSpPr>
            <p:spPr>
              <a:xfrm>
                <a:off x="4913652" y="3971823"/>
                <a:ext cx="3470805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33BBEF7-4834-4050-9991-D47B494AAA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3652" y="3971823"/>
                <a:ext cx="3470805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656376E-E3ED-4FA6-B79B-34E533BBB423}"/>
                  </a:ext>
                </a:extLst>
              </p:cNvPr>
              <p:cNvSpPr txBox="1"/>
              <p:nvPr/>
            </p:nvSpPr>
            <p:spPr>
              <a:xfrm>
                <a:off x="1790624" y="5519661"/>
                <a:ext cx="1910075" cy="3096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10+4+1+4</m:t>
                          </m:r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656376E-E3ED-4FA6-B79B-34E533BBB4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0624" y="5519661"/>
                <a:ext cx="1910075" cy="309637"/>
              </a:xfrm>
              <a:prstGeom prst="rect">
                <a:avLst/>
              </a:prstGeom>
              <a:blipFill>
                <a:blip r:embed="rId12"/>
                <a:stretch>
                  <a:fillRect l="-958" r="-2556" b="-78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2E73DBE-5E88-4C6E-9D89-C572A410E5AC}"/>
                  </a:ext>
                </a:extLst>
              </p:cNvPr>
              <p:cNvSpPr txBox="1"/>
              <p:nvPr/>
            </p:nvSpPr>
            <p:spPr>
              <a:xfrm>
                <a:off x="1756814" y="5995203"/>
                <a:ext cx="698204" cy="3096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19</m:t>
                          </m:r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2E73DBE-5E88-4C6E-9D89-C572A410E5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6814" y="5995203"/>
                <a:ext cx="698204" cy="309637"/>
              </a:xfrm>
              <a:prstGeom prst="rect">
                <a:avLst/>
              </a:prstGeom>
              <a:blipFill>
                <a:blip r:embed="rId13"/>
                <a:stretch>
                  <a:fillRect l="-2609" r="-7826" b="-78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ED35A78-61BF-4396-B764-EE43B0C2312C}"/>
                  </a:ext>
                </a:extLst>
              </p:cNvPr>
              <p:cNvSpPr txBox="1"/>
              <p:nvPr/>
            </p:nvSpPr>
            <p:spPr>
              <a:xfrm>
                <a:off x="5454415" y="5791969"/>
                <a:ext cx="2942857" cy="5203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19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𝟎𝟓𝟐𝟔𝟐𝟒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5%</m:t>
                      </m:r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ED35A78-61BF-4396-B764-EE43B0C231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4415" y="5791969"/>
                <a:ext cx="2942857" cy="520399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C31FD83-AB35-46B9-9AB9-7FE110BCF547}"/>
                  </a:ext>
                </a:extLst>
              </p:cNvPr>
              <p:cNvSpPr txBox="1"/>
              <p:nvPr/>
            </p:nvSpPr>
            <p:spPr>
              <a:xfrm>
                <a:off x="569272" y="3815220"/>
                <a:ext cx="2899903" cy="64633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What is the probability of finding it at location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n>
                              <a:solidFill>
                                <a:sysClr val="windowText" lastClr="000000"/>
                              </a:solidFill>
                            </a:ln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n>
                              <a:solidFill>
                                <a:sysClr val="windowText" lastClr="000000"/>
                              </a:solidFill>
                            </a:ln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n>
                              <a:solidFill>
                                <a:sysClr val="windowText" lastClr="000000"/>
                              </a:solidFill>
                            </a:ln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?</a:t>
                </a: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C31FD83-AB35-46B9-9AB9-7FE110BCF5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272" y="3815220"/>
                <a:ext cx="2899903" cy="646331"/>
              </a:xfrm>
              <a:prstGeom prst="rect">
                <a:avLst/>
              </a:prstGeom>
              <a:blipFill>
                <a:blip r:embed="rId15"/>
                <a:stretch>
                  <a:fillRect t="-5660" b="-1415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6859170-1130-4781-A8EB-389C89179E29}"/>
                  </a:ext>
                </a:extLst>
              </p:cNvPr>
              <p:cNvSpPr txBox="1"/>
              <p:nvPr/>
            </p:nvSpPr>
            <p:spPr>
              <a:xfrm>
                <a:off x="5454415" y="4860084"/>
                <a:ext cx="1480149" cy="7040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d>
                                        <m:dPr>
                                          <m:begChr m:val=""/>
                                          <m:endChr m:val="⟩"/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𝜓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6859170-1130-4781-A8EB-389C89179E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4415" y="4860084"/>
                <a:ext cx="1480149" cy="704039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18738C1-FDA7-45EC-8C9E-47756E80F36D}"/>
                  </a:ext>
                </a:extLst>
              </p:cNvPr>
              <p:cNvSpPr txBox="1"/>
              <p:nvPr/>
            </p:nvSpPr>
            <p:spPr>
              <a:xfrm>
                <a:off x="2608451" y="2491497"/>
                <a:ext cx="181140" cy="100322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mr>
                        <m:mr>
                          <m:e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mr>
                        <m:mr>
                          <m:e>
                            <m:r>
                              <a:rPr lang="en-US" b="0" i="1" smtClean="0">
                                <a:ln>
                                  <a:solidFill>
                                    <a:srgbClr val="7030A0"/>
                                  </a:solidFill>
                                </a:ln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mr>
                        <m:mr>
                          <m:e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mr>
                      </m:m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18738C1-FDA7-45EC-8C9E-47756E80F3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8451" y="2491497"/>
                <a:ext cx="181140" cy="1003223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23091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18" grpId="0"/>
      <p:bldP spid="31" grpId="0"/>
      <p:bldP spid="33" grpId="0"/>
      <p:bldP spid="34" grpId="0"/>
      <p:bldP spid="19" grpId="0"/>
      <p:bldP spid="20" grpId="0"/>
      <p:bldP spid="21" grpId="0"/>
      <p:bldP spid="23" grpId="0"/>
      <p:bldP spid="30" grpId="0" animBg="1"/>
      <p:bldP spid="22" grpId="0"/>
      <p:bldP spid="27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Complex Amplitudes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CE5511C-71ED-44DF-B1DC-09C08F0F8A01}"/>
                  </a:ext>
                </a:extLst>
              </p:cNvPr>
              <p:cNvSpPr txBox="1"/>
              <p:nvPr/>
            </p:nvSpPr>
            <p:spPr>
              <a:xfrm>
                <a:off x="1748092" y="1681389"/>
                <a:ext cx="428861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/>
                  <a:t> is a </a:t>
                </a:r>
                <a:r>
                  <a:rPr lang="en-US" b="1" dirty="0"/>
                  <a:t>ket</a:t>
                </a:r>
                <a:r>
                  <a:rPr lang="en-US" dirty="0"/>
                  <a:t> : the right-hand side of a "bra-ket"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CE5511C-71ED-44DF-B1DC-09C08F0F8A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8092" y="1681389"/>
                <a:ext cx="4288610" cy="276999"/>
              </a:xfrm>
              <a:prstGeom prst="rect">
                <a:avLst/>
              </a:prstGeom>
              <a:blipFill>
                <a:blip r:embed="rId3"/>
                <a:stretch>
                  <a:fillRect l="-10100" t="-180000" r="-2845" b="-26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96E20C11-CFA7-4CAA-AE11-8CC4BAEEB312}"/>
              </a:ext>
            </a:extLst>
          </p:cNvPr>
          <p:cNvGrpSpPr/>
          <p:nvPr/>
        </p:nvGrpSpPr>
        <p:grpSpPr>
          <a:xfrm>
            <a:off x="7208028" y="1169747"/>
            <a:ext cx="1325511" cy="2525680"/>
            <a:chOff x="7208028" y="1169747"/>
            <a:chExt cx="1325511" cy="252568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B1DB321-2352-4149-84C2-EE46391C82F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17122" y="1169747"/>
              <a:ext cx="1307322" cy="1931271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B03B93F-76A9-47CB-9524-A268C9E4D612}"/>
                </a:ext>
              </a:extLst>
            </p:cNvPr>
            <p:cNvSpPr txBox="1"/>
            <p:nvPr/>
          </p:nvSpPr>
          <p:spPr>
            <a:xfrm>
              <a:off x="7208028" y="3110652"/>
              <a:ext cx="132551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Paul Dirac</a:t>
              </a:r>
            </a:p>
            <a:p>
              <a:pPr algn="ctr"/>
              <a:r>
                <a:rPr lang="en-US" sz="1600" dirty="0"/>
                <a:t>(1902-1984)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8D85D9D-F578-4A3C-B6FF-D619968FB3AD}"/>
                  </a:ext>
                </a:extLst>
              </p:cNvPr>
              <p:cNvSpPr txBox="1"/>
              <p:nvPr/>
            </p:nvSpPr>
            <p:spPr>
              <a:xfrm>
                <a:off x="1939212" y="4661505"/>
                <a:ext cx="1496963" cy="6750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"/>
                              <m:endChr m:val="⟩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</m:d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"/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𝜓</m:t>
                                      </m:r>
                                    </m:e>
                                  </m:d>
                                </m:e>
                              </m:d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8D85D9D-F578-4A3C-B6FF-D619968FB3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9212" y="4661505"/>
                <a:ext cx="1496963" cy="67505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362E33C8-6456-4FDD-9C61-9EC3A4279044}"/>
              </a:ext>
            </a:extLst>
          </p:cNvPr>
          <p:cNvSpPr txBox="1"/>
          <p:nvPr/>
        </p:nvSpPr>
        <p:spPr>
          <a:xfrm>
            <a:off x="4276865" y="4814367"/>
            <a:ext cx="1836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A </a:t>
            </a:r>
            <a:r>
              <a:rPr lang="en-US" b="1" dirty="0">
                <a:solidFill>
                  <a:srgbClr val="7030A0"/>
                </a:solidFill>
              </a:rPr>
              <a:t>normalized</a:t>
            </a:r>
            <a:r>
              <a:rPr lang="en-US" dirty="0">
                <a:solidFill>
                  <a:srgbClr val="7030A0"/>
                </a:solidFill>
              </a:rPr>
              <a:t> ket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E8A16DB-8280-40DB-BE2A-C6861CAC8836}"/>
                  </a:ext>
                </a:extLst>
              </p:cNvPr>
              <p:cNvSpPr txBox="1"/>
              <p:nvPr/>
            </p:nvSpPr>
            <p:spPr>
              <a:xfrm>
                <a:off x="1817572" y="2608845"/>
                <a:ext cx="174024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  <m:d>
                            <m:dPr>
                              <m:begChr m:val="|"/>
                              <m:endChr m:val="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</m:d>
                        </m:e>
                      </m:d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⟼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E8A16DB-8280-40DB-BE2A-C6861CAC88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7572" y="2608845"/>
                <a:ext cx="1740243" cy="369332"/>
              </a:xfrm>
              <a:prstGeom prst="rect">
                <a:avLst/>
              </a:prstGeom>
              <a:blipFill>
                <a:blip r:embed="rId6"/>
                <a:stretch>
                  <a:fillRect l="-699" t="-119672" b="-1836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7E310AC6-8E0D-418D-9755-FA08E53A9E59}"/>
                  </a:ext>
                </a:extLst>
              </p:cNvPr>
              <p:cNvSpPr txBox="1"/>
              <p:nvPr/>
            </p:nvSpPr>
            <p:spPr>
              <a:xfrm>
                <a:off x="3701956" y="2331846"/>
                <a:ext cx="2985991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Because scalar multiplication of a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"/>
                            <m:ctrlP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does not change its </a:t>
                </a:r>
                <a:r>
                  <a:rPr lang="en-US" i="1" dirty="0">
                    <a:solidFill>
                      <a:srgbClr val="7030A0"/>
                    </a:solidFill>
                  </a:rPr>
                  <a:t>probabilities…</a:t>
                </a: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7E310AC6-8E0D-418D-9755-FA08E53A9E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1956" y="2331846"/>
                <a:ext cx="2985991" cy="923330"/>
              </a:xfrm>
              <a:prstGeom prst="rect">
                <a:avLst/>
              </a:prstGeom>
              <a:blipFill>
                <a:blip r:embed="rId7"/>
                <a:stretch>
                  <a:fillRect t="-18543" r="-1224" b="-443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902A36C-9239-4F9A-A360-ECF9274EC9DE}"/>
                  </a:ext>
                </a:extLst>
              </p:cNvPr>
              <p:cNvSpPr txBox="1"/>
              <p:nvPr/>
            </p:nvSpPr>
            <p:spPr>
              <a:xfrm>
                <a:off x="1279221" y="3628635"/>
                <a:ext cx="2816944" cy="6594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"/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𝜓</m:t>
                                      </m:r>
                                    </m:e>
                                  </m:d>
                                </m:e>
                              </m:d>
                            </m:e>
                          </m:d>
                        </m:den>
                      </m:f>
                      <m:d>
                        <m:dPr>
                          <m:begChr m:val=""/>
                          <m:endChr m:val="⟩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</m:d>
                        </m:e>
                      </m:d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⟼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902A36C-9239-4F9A-A360-ECF9274EC9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9221" y="3628635"/>
                <a:ext cx="2816944" cy="65941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E25C83F-9D07-47EC-BE43-BDFE6238D7E2}"/>
                  </a:ext>
                </a:extLst>
              </p:cNvPr>
              <p:cNvSpPr txBox="1"/>
              <p:nvPr/>
            </p:nvSpPr>
            <p:spPr>
              <a:xfrm>
                <a:off x="4028463" y="3539957"/>
                <a:ext cx="2332975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…we can divide a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"/>
                            <m:ctrlP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</m:d>
                      </m:e>
                    </m:d>
                    <m:r>
                      <a:rPr lang="en-US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by its </a:t>
                </a:r>
                <a:r>
                  <a:rPr lang="en-US" b="1" dirty="0">
                    <a:solidFill>
                      <a:srgbClr val="7030A0"/>
                    </a:solidFill>
                  </a:rPr>
                  <a:t>norm</a:t>
                </a:r>
                <a:r>
                  <a:rPr lang="en-US" dirty="0">
                    <a:solidFill>
                      <a:srgbClr val="7030A0"/>
                    </a:solidFill>
                  </a:rPr>
                  <a:t> and not affect its outcomes</a:t>
                </a: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E25C83F-9D07-47EC-BE43-BDFE6238D7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8463" y="3539957"/>
                <a:ext cx="2332975" cy="923330"/>
              </a:xfrm>
              <a:prstGeom prst="rect">
                <a:avLst/>
              </a:prstGeom>
              <a:blipFill>
                <a:blip r:embed="rId9"/>
                <a:stretch>
                  <a:fillRect l="-7833" t="-18543" r="-2089" b="-443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226C092-39BB-4F61-91B2-D0B7AE3E426C}"/>
                  </a:ext>
                </a:extLst>
              </p:cNvPr>
              <p:cNvSpPr txBox="1"/>
              <p:nvPr/>
            </p:nvSpPr>
            <p:spPr>
              <a:xfrm>
                <a:off x="2037226" y="5894686"/>
                <a:ext cx="130093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226C092-39BB-4F61-91B2-D0B7AE3E42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7226" y="5894686"/>
                <a:ext cx="1300934" cy="276999"/>
              </a:xfrm>
              <a:prstGeom prst="rect">
                <a:avLst/>
              </a:prstGeom>
              <a:blipFill>
                <a:blip r:embed="rId10"/>
                <a:stretch>
                  <a:fillRect l="-4206" t="-4444" r="-1402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TextBox 36">
            <a:extLst>
              <a:ext uri="{FF2B5EF4-FFF2-40B4-BE49-F238E27FC236}">
                <a16:creationId xmlns:a16="http://schemas.microsoft.com/office/drawing/2014/main" id="{AFC34B09-2436-4AC2-ABCC-5CF4574B222F}"/>
              </a:ext>
            </a:extLst>
          </p:cNvPr>
          <p:cNvSpPr txBox="1"/>
          <p:nvPr/>
        </p:nvSpPr>
        <p:spPr>
          <a:xfrm>
            <a:off x="4028465" y="5710020"/>
            <a:ext cx="23329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Outcome probability in a </a:t>
            </a:r>
            <a:r>
              <a:rPr lang="en-US" i="1" dirty="0">
                <a:solidFill>
                  <a:srgbClr val="7030A0"/>
                </a:solidFill>
              </a:rPr>
              <a:t>normalized</a:t>
            </a:r>
            <a:r>
              <a:rPr lang="en-US" dirty="0">
                <a:solidFill>
                  <a:srgbClr val="7030A0"/>
                </a:solidFill>
              </a:rPr>
              <a:t> ket is the </a:t>
            </a:r>
            <a:r>
              <a:rPr lang="en-US" b="1" dirty="0">
                <a:solidFill>
                  <a:srgbClr val="7030A0"/>
                </a:solidFill>
              </a:rPr>
              <a:t>amplitude squared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82BDD3-5811-47BE-9D2D-FC751E961949}"/>
              </a:ext>
            </a:extLst>
          </p:cNvPr>
          <p:cNvSpPr txBox="1"/>
          <p:nvPr/>
        </p:nvSpPr>
        <p:spPr>
          <a:xfrm>
            <a:off x="6323160" y="4578034"/>
            <a:ext cx="244871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Normalizing a state vector will not affect the outcomes but ensures the sum of all probabilities = 1.0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2D076E-A167-4BBF-8D99-5CBABD5ACB70}"/>
              </a:ext>
            </a:extLst>
          </p:cNvPr>
          <p:cNvSpPr txBox="1"/>
          <p:nvPr/>
        </p:nvSpPr>
        <p:spPr>
          <a:xfrm>
            <a:off x="6809343" y="5987019"/>
            <a:ext cx="1552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</a:t>
            </a:r>
            <a:r>
              <a:rPr lang="en-US" b="1" dirty="0"/>
              <a:t>Born</a:t>
            </a:r>
            <a:r>
              <a:rPr lang="en-US" dirty="0"/>
              <a:t> Rule</a:t>
            </a:r>
          </a:p>
        </p:txBody>
      </p:sp>
    </p:spTree>
    <p:extLst>
      <p:ext uri="{BB962C8B-B14F-4D97-AF65-F5344CB8AC3E}">
        <p14:creationId xmlns:p14="http://schemas.microsoft.com/office/powerpoint/2010/main" val="1388350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8" grpId="0"/>
      <p:bldP spid="12" grpId="0"/>
      <p:bldP spid="24" grpId="0"/>
      <p:bldP spid="32" grpId="0"/>
      <p:bldP spid="27" grpId="0"/>
      <p:bldP spid="35" grpId="0"/>
      <p:bldP spid="36" grpId="0"/>
      <p:bldP spid="37" grpId="0"/>
      <p:bldP spid="3" grpId="0"/>
      <p:bldP spid="5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Dirac "Bra-Ket" Notation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58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A2A2CAA-7FCF-4C7C-BBEA-C248C52BF7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1386" y="2036681"/>
            <a:ext cx="3280269" cy="2245252"/>
          </a:xfrm>
          <a:prstGeom prst="rect">
            <a:avLst/>
          </a:prstGeom>
          <a:ln>
            <a:noFill/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4060354-289F-4C83-9736-6F09DA20F9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2346" y="2036681"/>
            <a:ext cx="3934341" cy="2245252"/>
          </a:xfrm>
          <a:prstGeom prst="rect">
            <a:avLst/>
          </a:prstGeom>
          <a:ln>
            <a:noFill/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87CB52C-A672-4282-8AAE-37F844A67079}"/>
              </a:ext>
            </a:extLst>
          </p:cNvPr>
          <p:cNvSpPr txBox="1"/>
          <p:nvPr/>
        </p:nvSpPr>
        <p:spPr>
          <a:xfrm>
            <a:off x="2060477" y="1552576"/>
            <a:ext cx="15780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7030A0"/>
                </a:solidFill>
              </a:rPr>
              <a:t>Bra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1154E85-12A2-4E5D-9E17-DF1D5B56D7AE}"/>
              </a:ext>
            </a:extLst>
          </p:cNvPr>
          <p:cNvSpPr txBox="1"/>
          <p:nvPr/>
        </p:nvSpPr>
        <p:spPr>
          <a:xfrm>
            <a:off x="5668911" y="1552576"/>
            <a:ext cx="15780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7030A0"/>
                </a:solidFill>
              </a:rPr>
              <a:t>Ket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71DA1EF-3179-455F-A846-6BE682DAE79B}"/>
              </a:ext>
            </a:extLst>
          </p:cNvPr>
          <p:cNvSpPr/>
          <p:nvPr/>
        </p:nvSpPr>
        <p:spPr>
          <a:xfrm>
            <a:off x="7086600" y="2448232"/>
            <a:ext cx="752168" cy="2802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8DC7A86-2921-454A-BDF3-B82717B2E04F}"/>
              </a:ext>
            </a:extLst>
          </p:cNvPr>
          <p:cNvSpPr/>
          <p:nvPr/>
        </p:nvSpPr>
        <p:spPr>
          <a:xfrm>
            <a:off x="3315930" y="2440858"/>
            <a:ext cx="1410928" cy="2802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4BCF049-F22A-491F-BC1E-F3EE30EE2CD5}"/>
              </a:ext>
            </a:extLst>
          </p:cNvPr>
          <p:cNvSpPr txBox="1"/>
          <p:nvPr/>
        </p:nvSpPr>
        <p:spPr>
          <a:xfrm>
            <a:off x="1665288" y="4857477"/>
            <a:ext cx="61231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The solutions to the Schrodinger equation are functions of space and time called quantum wavefunctions, which are the projections of quantum states onto a specified basis system</a:t>
            </a:r>
          </a:p>
        </p:txBody>
      </p:sp>
    </p:spTree>
    <p:extLst>
      <p:ext uri="{BB962C8B-B14F-4D97-AF65-F5344CB8AC3E}">
        <p14:creationId xmlns:p14="http://schemas.microsoft.com/office/powerpoint/2010/main" val="2382924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5" grpId="0"/>
      <p:bldP spid="24" grpId="0" animBg="1"/>
      <p:bldP spid="27" grpId="0" animBg="1"/>
      <p:bldP spid="26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Transition </a:t>
            </a:r>
            <a:r>
              <a:rPr lang="en-US" sz="3200" b="1" dirty="0">
                <a:latin typeface="+mn-lt"/>
              </a:rPr>
              <a:t>Amplitudes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59</a:t>
            </a:fld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1AECCF1-0779-4428-A8DB-86191B0606EE}"/>
              </a:ext>
            </a:extLst>
          </p:cNvPr>
          <p:cNvGrpSpPr/>
          <p:nvPr/>
        </p:nvGrpSpPr>
        <p:grpSpPr>
          <a:xfrm>
            <a:off x="1119648" y="1357052"/>
            <a:ext cx="1311321" cy="1529185"/>
            <a:chOff x="2131142" y="1873045"/>
            <a:chExt cx="1311321" cy="152918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D0AD439E-3BC3-4F8D-BC35-B02A9FB0A689}"/>
                    </a:ext>
                  </a:extLst>
                </p:cNvPr>
                <p:cNvSpPr txBox="1"/>
                <p:nvPr/>
              </p:nvSpPr>
              <p:spPr>
                <a:xfrm>
                  <a:off x="2131142" y="2381758"/>
                  <a:ext cx="1311321" cy="102047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"/>
                            <m:endChr m:val="⟩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"/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𝜓</m:t>
                                </m:r>
                              </m:e>
                            </m:d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D0AD439E-3BC3-4F8D-BC35-B02A9FB0A6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31142" y="2381758"/>
                  <a:ext cx="1311321" cy="102047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675FAFB-FB71-48A1-9665-72107A6E292A}"/>
                </a:ext>
              </a:extLst>
            </p:cNvPr>
            <p:cNvSpPr txBox="1"/>
            <p:nvPr/>
          </p:nvSpPr>
          <p:spPr>
            <a:xfrm>
              <a:off x="2204241" y="1873045"/>
              <a:ext cx="11651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7030A0"/>
                  </a:solidFill>
                </a:rPr>
                <a:t>Start State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36DD932-2B79-4368-B5C4-7481C73BA50F}"/>
              </a:ext>
            </a:extLst>
          </p:cNvPr>
          <p:cNvGrpSpPr/>
          <p:nvPr/>
        </p:nvGrpSpPr>
        <p:grpSpPr>
          <a:xfrm>
            <a:off x="2867591" y="1357052"/>
            <a:ext cx="1352871" cy="1609312"/>
            <a:chOff x="2905691" y="1725562"/>
            <a:chExt cx="1352871" cy="160931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0C769EB5-376C-4B37-9BEB-9FDDEB39383E}"/>
                    </a:ext>
                  </a:extLst>
                </p:cNvPr>
                <p:cNvSpPr txBox="1"/>
                <p:nvPr/>
              </p:nvSpPr>
              <p:spPr>
                <a:xfrm>
                  <a:off x="2905691" y="2227007"/>
                  <a:ext cx="1352871" cy="110786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"/>
                            <m:endChr m:val="⟩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"/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𝜓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</m:d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Sup>
                                    <m:sSubSup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bSup>
                                </m:e>
                              </m:mr>
                              <m:mr>
                                <m:e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bSup>
                                </m:e>
                              </m:mr>
                              <m:m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</m:mr>
                              <m:mr>
                                <m:e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bSup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0C769EB5-376C-4B37-9BEB-9FDDEB39383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05691" y="2227007"/>
                  <a:ext cx="1352871" cy="110786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9B23C6A-C95C-42B2-8161-8FD823B7344B}"/>
                </a:ext>
              </a:extLst>
            </p:cNvPr>
            <p:cNvSpPr txBox="1"/>
            <p:nvPr/>
          </p:nvSpPr>
          <p:spPr>
            <a:xfrm>
              <a:off x="2999565" y="1725562"/>
              <a:ext cx="11651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7030A0"/>
                  </a:solidFill>
                </a:rPr>
                <a:t>End State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952BA1C-E103-4D08-98DC-BB9454D1EBD0}"/>
                  </a:ext>
                </a:extLst>
              </p:cNvPr>
              <p:cNvSpPr txBox="1"/>
              <p:nvPr/>
            </p:nvSpPr>
            <p:spPr>
              <a:xfrm>
                <a:off x="4847340" y="1865765"/>
                <a:ext cx="3353900" cy="6819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What is the transition </a:t>
                </a:r>
                <a:r>
                  <a:rPr lang="en-US" b="1" i="1" dirty="0">
                    <a:solidFill>
                      <a:srgbClr val="7030A0"/>
                    </a:solidFill>
                  </a:rPr>
                  <a:t>amplitude</a:t>
                </a:r>
                <a:r>
                  <a:rPr lang="en-US" dirty="0">
                    <a:solidFill>
                      <a:srgbClr val="7030A0"/>
                    </a:solidFill>
                  </a:rPr>
                  <a:t> of moving from state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"/>
                            <m:ctrlPr>
                              <a:rPr lang="en-US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to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"/>
                            <m:ctrlP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𝜓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e>
                    </m:d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? 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952BA1C-E103-4D08-98DC-BB9454D1EB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7340" y="1865765"/>
                <a:ext cx="3353900" cy="681982"/>
              </a:xfrm>
              <a:prstGeom prst="rect">
                <a:avLst/>
              </a:prstGeom>
              <a:blipFill>
                <a:blip r:embed="rId5"/>
                <a:stretch>
                  <a:fillRect l="-1455" t="-51786" r="-13455" b="-1366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6FAC988-74B2-4BDD-9DD7-8FFDE4D09917}"/>
                  </a:ext>
                </a:extLst>
              </p:cNvPr>
              <p:cNvSpPr txBox="1"/>
              <p:nvPr/>
            </p:nvSpPr>
            <p:spPr>
              <a:xfrm>
                <a:off x="1659191" y="4997179"/>
                <a:ext cx="3675173" cy="10204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bar>
                                  <m:barPr>
                                    <m:pos m:val="top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barPr>
                                  <m:e>
                                    <m:sSubSup>
                                      <m:sSub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bSup>
                                  </m:e>
                                </m:bar>
                              </m:e>
                              <m:e>
                                <m:bar>
                                  <m:barPr>
                                    <m:pos m:val="top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barPr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bSup>
                                  </m:e>
                                </m:ba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bar>
                                  <m:barPr>
                                    <m:pos m:val="top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barPr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bSup>
                                  </m:e>
                                </m:ba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6FAC988-74B2-4BDD-9DD7-8FFDE4D099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9191" y="4997179"/>
                <a:ext cx="3675173" cy="102047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A8D54EC-359D-40D8-BEE5-68F44705F884}"/>
                  </a:ext>
                </a:extLst>
              </p:cNvPr>
              <p:cNvSpPr txBox="1"/>
              <p:nvPr/>
            </p:nvSpPr>
            <p:spPr>
              <a:xfrm>
                <a:off x="2395386" y="3350706"/>
                <a:ext cx="1253227" cy="3752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𝜓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A8D54EC-359D-40D8-BEE5-68F44705F8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5386" y="3350706"/>
                <a:ext cx="1253227" cy="375296"/>
              </a:xfrm>
              <a:prstGeom prst="rect">
                <a:avLst/>
              </a:prstGeom>
              <a:blipFill>
                <a:blip r:embed="rId7"/>
                <a:stretch>
                  <a:fillRect l="-32039" t="-165574" r="-44660" b="-263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65B38A25-8264-4AC7-89D2-79EAB773D70C}"/>
              </a:ext>
            </a:extLst>
          </p:cNvPr>
          <p:cNvSpPr txBox="1"/>
          <p:nvPr/>
        </p:nvSpPr>
        <p:spPr>
          <a:xfrm>
            <a:off x="4726353" y="3219691"/>
            <a:ext cx="35586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This is a Dirac </a:t>
            </a:r>
            <a:r>
              <a:rPr lang="en-US" b="1" dirty="0">
                <a:solidFill>
                  <a:srgbClr val="7030A0"/>
                </a:solidFill>
              </a:rPr>
              <a:t>bra</a:t>
            </a:r>
            <a:r>
              <a:rPr lang="en-US" dirty="0">
                <a:solidFill>
                  <a:srgbClr val="7030A0"/>
                </a:solidFill>
              </a:rPr>
              <a:t> : the left-hand side of a "bra(c)ket" and is another </a:t>
            </a:r>
            <a:r>
              <a:rPr lang="en-US" b="1" dirty="0">
                <a:solidFill>
                  <a:srgbClr val="7030A0"/>
                </a:solidFill>
              </a:rPr>
              <a:t>vector</a:t>
            </a:r>
            <a:r>
              <a:rPr lang="en-US" dirty="0">
                <a:solidFill>
                  <a:srgbClr val="7030A0"/>
                </a:solidFill>
              </a:rPr>
              <a:t> (the Hermitian of its </a:t>
            </a:r>
            <a:r>
              <a:rPr lang="en-US" u="sng" dirty="0">
                <a:solidFill>
                  <a:srgbClr val="7030A0"/>
                </a:solidFill>
              </a:rPr>
              <a:t>ket</a:t>
            </a:r>
            <a:r>
              <a:rPr lang="en-US" dirty="0">
                <a:solidFill>
                  <a:srgbClr val="7030A0"/>
                </a:solidFill>
              </a:rPr>
              <a:t>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EEF9FCD-DA52-47FB-96BC-20FEC22D22E3}"/>
              </a:ext>
            </a:extLst>
          </p:cNvPr>
          <p:cNvSpPr/>
          <p:nvPr/>
        </p:nvSpPr>
        <p:spPr>
          <a:xfrm>
            <a:off x="2395386" y="3391935"/>
            <a:ext cx="472205" cy="37529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62BFE9D-CC4C-4590-9E9A-702151DAC23E}"/>
              </a:ext>
            </a:extLst>
          </p:cNvPr>
          <p:cNvSpPr/>
          <p:nvPr/>
        </p:nvSpPr>
        <p:spPr>
          <a:xfrm>
            <a:off x="6288136" y="3273704"/>
            <a:ext cx="369757" cy="2625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DD20BABA-BA07-4F97-8B74-88828849669E}"/>
              </a:ext>
            </a:extLst>
          </p:cNvPr>
          <p:cNvCxnSpPr>
            <a:cxnSpLocks/>
            <a:stCxn id="18" idx="0"/>
            <a:endCxn id="6" idx="0"/>
          </p:cNvCxnSpPr>
          <p:nvPr/>
        </p:nvCxnSpPr>
        <p:spPr>
          <a:xfrm rot="16200000" flipH="1" flipV="1">
            <a:off x="4493136" y="1412056"/>
            <a:ext cx="118231" cy="3841526"/>
          </a:xfrm>
          <a:prstGeom prst="bentConnector3">
            <a:avLst>
              <a:gd name="adj1" fmla="val -113343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929620E-EF75-4AF6-92AB-76B8472E1842}"/>
                  </a:ext>
                </a:extLst>
              </p:cNvPr>
              <p:cNvSpPr txBox="1"/>
              <p:nvPr/>
            </p:nvSpPr>
            <p:spPr>
              <a:xfrm>
                <a:off x="904660" y="4351990"/>
                <a:ext cx="7334680" cy="4049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rgbClr val="FF0000"/>
                    </a:solidFill>
                  </a:rPr>
                  <a:t>Note: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</m:d>
                      </m:e>
                    </m:d>
                  </m:oMath>
                </a14:m>
                <a:r>
                  <a:rPr lang="en-US" b="1" dirty="0">
                    <a:solidFill>
                      <a:srgbClr val="FF0000"/>
                    </a:solidFill>
                  </a:rPr>
                  <a:t> is a different ket than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𝜓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e>
                    </m:d>
                  </m:oMath>
                </a14:m>
                <a:r>
                  <a:rPr lang="en-US" b="1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∴</m:t>
                    </m:r>
                  </m:oMath>
                </a14:m>
                <a:r>
                  <a:rPr lang="en-US" b="1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𝝍</m:t>
                        </m:r>
                      </m:e>
                      <m:sup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b="1" dirty="0">
                    <a:solidFill>
                      <a:srgbClr val="FF0000"/>
                    </a:solidFill>
                  </a:rPr>
                  <a:t> is a different vector than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𝝍</m:t>
                        </m:r>
                      </m:e>
                      <m:sup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p>
                  </m:oMath>
                </a14:m>
                <a:r>
                  <a:rPr lang="en-US" b="1" dirty="0">
                    <a:solidFill>
                      <a:srgbClr val="FF000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929620E-EF75-4AF6-92AB-76B8472E18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660" y="4351990"/>
                <a:ext cx="7334680" cy="404983"/>
              </a:xfrm>
              <a:prstGeom prst="rect">
                <a:avLst/>
              </a:prstGeom>
              <a:blipFill>
                <a:blip r:embed="rId8"/>
                <a:stretch>
                  <a:fillRect t="-156061" b="-2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C33E66B1-867C-4761-88EC-1CF4B3450F09}"/>
              </a:ext>
            </a:extLst>
          </p:cNvPr>
          <p:cNvSpPr txBox="1"/>
          <p:nvPr/>
        </p:nvSpPr>
        <p:spPr>
          <a:xfrm>
            <a:off x="5826482" y="5136340"/>
            <a:ext cx="23756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Inner product always produces a scalar (could be complex)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2A7D9ED-6705-49D0-9BBA-95332E13C8AD}"/>
                  </a:ext>
                </a:extLst>
              </p:cNvPr>
              <p:cNvSpPr txBox="1"/>
              <p:nvPr/>
            </p:nvSpPr>
            <p:spPr>
              <a:xfrm>
                <a:off x="6210234" y="6039129"/>
                <a:ext cx="160810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rgbClr val="00B050"/>
                    </a:solidFill>
                  </a:rPr>
                  <a:t>but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</m:d>
                    <m:r>
                      <a:rPr lang="en-US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endParaRPr 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2A7D9ED-6705-49D0-9BBA-95332E13C8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0234" y="6039129"/>
                <a:ext cx="1608107" cy="369332"/>
              </a:xfrm>
              <a:prstGeom prst="rect">
                <a:avLst/>
              </a:prstGeom>
              <a:blipFill>
                <a:blip r:embed="rId9"/>
                <a:stretch>
                  <a:fillRect l="-3409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C2AA4A7-216A-4D29-8643-3583082D70D3}"/>
              </a:ext>
            </a:extLst>
          </p:cNvPr>
          <p:cNvCxnSpPr/>
          <p:nvPr/>
        </p:nvCxnSpPr>
        <p:spPr>
          <a:xfrm flipH="1">
            <a:off x="7880784" y="4477298"/>
            <a:ext cx="449318" cy="0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7965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20" grpId="0"/>
      <p:bldP spid="29" grpId="0"/>
      <p:bldP spid="6" grpId="0" animBg="1"/>
      <p:bldP spid="18" grpId="0" animBg="1"/>
      <p:bldP spid="7" grpId="0"/>
      <p:bldP spid="22" grpId="0"/>
      <p:bldP spid="2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Quantum Double Slit Experiment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A94EF8C-6B5E-4D71-A601-F6BDFC474F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722" y="1553188"/>
            <a:ext cx="7206556" cy="450102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03818C2-5604-4455-AB70-94E746B15B9D}"/>
              </a:ext>
            </a:extLst>
          </p:cNvPr>
          <p:cNvSpPr txBox="1"/>
          <p:nvPr/>
        </p:nvSpPr>
        <p:spPr>
          <a:xfrm>
            <a:off x="1520222" y="2819850"/>
            <a:ext cx="6103556" cy="1569660"/>
          </a:xfrm>
          <a:prstGeom prst="rect">
            <a:avLst/>
          </a:prstGeom>
          <a:solidFill>
            <a:schemeClr val="bg1"/>
          </a:solidFill>
          <a:ln>
            <a:solidFill>
              <a:srgbClr val="7030A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7030A0"/>
                </a:solidFill>
              </a:rPr>
              <a:t>In 1965, Richard Feynman called this the</a:t>
            </a:r>
          </a:p>
          <a:p>
            <a:pPr algn="ctr"/>
            <a:r>
              <a:rPr lang="en-US" sz="2400" dirty="0">
                <a:solidFill>
                  <a:srgbClr val="7030A0"/>
                </a:solidFill>
              </a:rPr>
              <a:t>"central mystery" of quantum theory, and then corrected himself, saying that in fact</a:t>
            </a:r>
          </a:p>
          <a:p>
            <a:pPr algn="ctr"/>
            <a:r>
              <a:rPr lang="en-US" sz="2400" dirty="0">
                <a:solidFill>
                  <a:srgbClr val="7030A0"/>
                </a:solidFill>
              </a:rPr>
              <a:t>"</a:t>
            </a:r>
            <a:r>
              <a:rPr lang="en-US" sz="2400" b="1" dirty="0">
                <a:solidFill>
                  <a:srgbClr val="7030A0"/>
                </a:solidFill>
              </a:rPr>
              <a:t>it is the only mystery</a:t>
            </a:r>
            <a:r>
              <a:rPr lang="en-US" sz="2400" dirty="0">
                <a:solidFill>
                  <a:srgbClr val="7030A0"/>
                </a:solidFill>
              </a:rPr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2149087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Transition </a:t>
            </a:r>
            <a:r>
              <a:rPr lang="en-US" sz="3200" b="1" dirty="0">
                <a:latin typeface="+mn-lt"/>
              </a:rPr>
              <a:t>Amplitudes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60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952BA1C-E103-4D08-98DC-BB9454D1EBD0}"/>
                  </a:ext>
                </a:extLst>
              </p:cNvPr>
              <p:cNvSpPr txBox="1"/>
              <p:nvPr/>
            </p:nvSpPr>
            <p:spPr>
              <a:xfrm>
                <a:off x="4880739" y="2870554"/>
                <a:ext cx="3272819" cy="6534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Take the </a:t>
                </a:r>
                <a:r>
                  <a:rPr lang="en-US" i="1" dirty="0">
                    <a:solidFill>
                      <a:srgbClr val="7030A0"/>
                    </a:solidFill>
                  </a:rPr>
                  <a:t>dagger</a:t>
                </a:r>
                <a:r>
                  <a:rPr lang="en-US" dirty="0">
                    <a:solidFill>
                      <a:srgbClr val="7030A0"/>
                    </a:solidFill>
                  </a:rPr>
                  <a:t> of the </a:t>
                </a:r>
                <a:r>
                  <a:rPr lang="en-US" b="1" dirty="0">
                    <a:solidFill>
                      <a:srgbClr val="7030A0"/>
                    </a:solidFill>
                  </a:rPr>
                  <a:t>end state </a:t>
                </a:r>
                <a:r>
                  <a:rPr lang="en-US" dirty="0">
                    <a:solidFill>
                      <a:srgbClr val="7030A0"/>
                    </a:solidFill>
                  </a:rPr>
                  <a:t>to form the bra as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"/>
                        <m:ctrlPr>
                          <a:rPr lang="en-US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"/>
                            <m:endChr m:val="⟩"/>
                            <m:ctrlP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"/>
                                <m:ctrlP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p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952BA1C-E103-4D08-98DC-BB9454D1EB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0739" y="2870554"/>
                <a:ext cx="3272819" cy="653449"/>
              </a:xfrm>
              <a:prstGeom prst="rect">
                <a:avLst/>
              </a:prstGeom>
              <a:blipFill>
                <a:blip r:embed="rId3"/>
                <a:stretch>
                  <a:fillRect l="-931" t="-24299" r="-6890" b="-1056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516D68C-08F3-4932-8D4C-89D93ABB1F42}"/>
                  </a:ext>
                </a:extLst>
              </p:cNvPr>
              <p:cNvSpPr txBox="1"/>
              <p:nvPr/>
            </p:nvSpPr>
            <p:spPr>
              <a:xfrm>
                <a:off x="1299181" y="3058779"/>
                <a:ext cx="327281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516D68C-08F3-4932-8D4C-89D93ABB1F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9181" y="3058779"/>
                <a:ext cx="3272819" cy="276999"/>
              </a:xfrm>
              <a:prstGeom prst="rect">
                <a:avLst/>
              </a:prstGeom>
              <a:blipFill>
                <a:blip r:embed="rId4"/>
                <a:stretch>
                  <a:fillRect t="-4444" r="-1117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D9F137C-4994-4376-9348-9E6D30D339B4}"/>
                  </a:ext>
                </a:extLst>
              </p:cNvPr>
              <p:cNvSpPr txBox="1"/>
              <p:nvPr/>
            </p:nvSpPr>
            <p:spPr>
              <a:xfrm>
                <a:off x="1755058" y="3975938"/>
                <a:ext cx="1382879" cy="5722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  <m:rad>
                            <m:radPr>
                              <m:degHide m:val="on"/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D9F137C-4994-4376-9348-9E6D30D339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5058" y="3975938"/>
                <a:ext cx="1382879" cy="57227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E7E19E60-C4A9-4AE2-9EC9-C75B88A7CC1B}"/>
              </a:ext>
            </a:extLst>
          </p:cNvPr>
          <p:cNvSpPr txBox="1"/>
          <p:nvPr/>
        </p:nvSpPr>
        <p:spPr>
          <a:xfrm>
            <a:off x="5051208" y="4077408"/>
            <a:ext cx="29318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Normalize that </a:t>
            </a:r>
            <a:r>
              <a:rPr lang="en-US" b="1" dirty="0">
                <a:solidFill>
                  <a:srgbClr val="7030A0"/>
                </a:solidFill>
              </a:rPr>
              <a:t>bra-ket</a:t>
            </a:r>
          </a:p>
          <a:p>
            <a:pPr algn="ctr"/>
            <a:r>
              <a:rPr lang="en-US" dirty="0">
                <a:solidFill>
                  <a:srgbClr val="7030A0"/>
                </a:solidFill>
              </a:rPr>
              <a:t>(the inner product)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C2A1381-D868-46B7-A9FC-FC23B17C6D33}"/>
              </a:ext>
            </a:extLst>
          </p:cNvPr>
          <p:cNvGrpSpPr/>
          <p:nvPr/>
        </p:nvGrpSpPr>
        <p:grpSpPr>
          <a:xfrm>
            <a:off x="1230847" y="1575785"/>
            <a:ext cx="2919333" cy="842834"/>
            <a:chOff x="1230847" y="1725562"/>
            <a:chExt cx="2919333" cy="842834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2946D69D-40A2-4187-B9D6-3D4FC3F7CBA7}"/>
                </a:ext>
              </a:extLst>
            </p:cNvPr>
            <p:cNvGrpSpPr/>
            <p:nvPr/>
          </p:nvGrpSpPr>
          <p:grpSpPr>
            <a:xfrm>
              <a:off x="1230847" y="1725562"/>
              <a:ext cx="2919333" cy="369332"/>
              <a:chOff x="1230847" y="1725562"/>
              <a:chExt cx="2919333" cy="36933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" name="TextBox 2">
                    <a:extLst>
                      <a:ext uri="{FF2B5EF4-FFF2-40B4-BE49-F238E27FC236}">
                        <a16:creationId xmlns:a16="http://schemas.microsoft.com/office/drawing/2014/main" id="{D0AD439E-3BC3-4F8D-BC35-B02A9FB0A689}"/>
                      </a:ext>
                    </a:extLst>
                  </p:cNvPr>
                  <p:cNvSpPr txBox="1"/>
                  <p:nvPr/>
                </p:nvSpPr>
                <p:spPr>
                  <a:xfrm>
                    <a:off x="2580968" y="1771728"/>
                    <a:ext cx="1569212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"/>
                              <m:endChr m:val="⟩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</m:d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" name="TextBox 2">
                    <a:extLst>
                      <a:ext uri="{FF2B5EF4-FFF2-40B4-BE49-F238E27FC236}">
                        <a16:creationId xmlns:a16="http://schemas.microsoft.com/office/drawing/2014/main" id="{D0AD439E-3BC3-4F8D-BC35-B02A9FB0A68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80968" y="1771728"/>
                    <a:ext cx="1569212" cy="276999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25194" t="-180000" r="-775" b="-26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675FAFB-FB71-48A1-9665-72107A6E292A}"/>
                  </a:ext>
                </a:extLst>
              </p:cNvPr>
              <p:cNvSpPr txBox="1"/>
              <p:nvPr/>
            </p:nvSpPr>
            <p:spPr>
              <a:xfrm>
                <a:off x="1230847" y="1725562"/>
                <a:ext cx="116512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Start State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AB8C658-A1FE-4B45-BA31-4472768EE74A}"/>
                </a:ext>
              </a:extLst>
            </p:cNvPr>
            <p:cNvGrpSpPr/>
            <p:nvPr/>
          </p:nvGrpSpPr>
          <p:grpSpPr>
            <a:xfrm>
              <a:off x="1230847" y="2199064"/>
              <a:ext cx="2742938" cy="369332"/>
              <a:chOff x="1230847" y="2199064"/>
              <a:chExt cx="2742938" cy="369332"/>
            </a:xfrm>
          </p:grpSpPr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9B23C6A-C95C-42B2-8161-8FD823B7344B}"/>
                  </a:ext>
                </a:extLst>
              </p:cNvPr>
              <p:cNvSpPr txBox="1"/>
              <p:nvPr/>
            </p:nvSpPr>
            <p:spPr>
              <a:xfrm>
                <a:off x="1230847" y="2199064"/>
                <a:ext cx="116512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End State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810CE301-6402-4849-9765-D1A42F03D260}"/>
                      </a:ext>
                    </a:extLst>
                  </p:cNvPr>
                  <p:cNvSpPr txBox="1"/>
                  <p:nvPr/>
                </p:nvSpPr>
                <p:spPr>
                  <a:xfrm>
                    <a:off x="2580968" y="2245231"/>
                    <a:ext cx="1392817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"/>
                              <m:endChr m:val="⟩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</m:d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810CE301-6402-4849-9765-D1A42F03D26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80968" y="2245231"/>
                    <a:ext cx="1392817" cy="276999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28384" t="-173913" r="-873" b="-26087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317F6593-34F0-4CD5-BDA9-F1E636645A71}"/>
              </a:ext>
            </a:extLst>
          </p:cNvPr>
          <p:cNvSpPr txBox="1"/>
          <p:nvPr/>
        </p:nvSpPr>
        <p:spPr>
          <a:xfrm>
            <a:off x="5051207" y="1652460"/>
            <a:ext cx="29318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Note</a:t>
            </a:r>
            <a:r>
              <a:rPr lang="en-US" dirty="0">
                <a:solidFill>
                  <a:srgbClr val="7030A0"/>
                </a:solidFill>
              </a:rPr>
              <a:t>: These states are not yet </a:t>
            </a:r>
            <a:r>
              <a:rPr lang="en-US" i="1" dirty="0">
                <a:solidFill>
                  <a:srgbClr val="7030A0"/>
                </a:solidFill>
              </a:rPr>
              <a:t>normalized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9E81125-42E3-4806-A548-5A68D00B8500}"/>
                  </a:ext>
                </a:extLst>
              </p:cNvPr>
              <p:cNvSpPr txBox="1"/>
              <p:nvPr/>
            </p:nvSpPr>
            <p:spPr>
              <a:xfrm>
                <a:off x="2064769" y="5063400"/>
                <a:ext cx="1032398" cy="5827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⟨"/>
                              <m:endChr m:val="⟩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"/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</m:d>
                                </m:e>
                              </m:d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𝜓</m:t>
                                      </m:r>
                                    </m:e>
                                  </m:d>
                                </m:e>
                              </m:d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9E81125-42E3-4806-A548-5A68D00B85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4769" y="5063400"/>
                <a:ext cx="1032398" cy="58272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B7494F2-EDBA-411C-81E5-D215E371DCE7}"/>
                  </a:ext>
                </a:extLst>
              </p:cNvPr>
              <p:cNvSpPr txBox="1"/>
              <p:nvPr/>
            </p:nvSpPr>
            <p:spPr>
              <a:xfrm>
                <a:off x="5504464" y="5101616"/>
                <a:ext cx="2352182" cy="51552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e>
                          </m:d>
                          <m:d>
                            <m:dPr>
                              <m:begChr m:val="‖"/>
                              <m:endChr m:val="‖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</m:d>
                        </m:den>
                      </m:f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func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B7494F2-EDBA-411C-81E5-D215E371DC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4464" y="5101616"/>
                <a:ext cx="2352182" cy="51552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626C811-D22F-407A-825F-761FB85817F9}"/>
                  </a:ext>
                </a:extLst>
              </p:cNvPr>
              <p:cNvSpPr txBox="1"/>
              <p:nvPr/>
            </p:nvSpPr>
            <p:spPr>
              <a:xfrm>
                <a:off x="5850700" y="6193981"/>
                <a:ext cx="121450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n>
                                    <a:solidFill>
                                      <a:srgbClr val="FF0000"/>
                                    </a:solidFill>
                                  </a:ln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↑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d>
                        <m:dPr>
                          <m:begChr m:val=""/>
                          <m:endChr m:val="⟩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smtClean="0">
                                  <a:ln>
                                    <a:solidFill>
                                      <a:srgbClr val="FF0000"/>
                                    </a:solidFill>
                                  </a:ln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↓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626C811-D22F-407A-825F-761FB85817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0700" y="6193981"/>
                <a:ext cx="1214500" cy="276999"/>
              </a:xfrm>
              <a:prstGeom prst="rect">
                <a:avLst/>
              </a:prstGeom>
              <a:blipFill>
                <a:blip r:embed="rId10"/>
                <a:stretch>
                  <a:fillRect l="-31658" t="-173913" r="-9548" b="-26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3D161312-BA3F-4037-B5DA-A9977C749EFA}"/>
              </a:ext>
            </a:extLst>
          </p:cNvPr>
          <p:cNvSpPr/>
          <p:nvPr/>
        </p:nvSpPr>
        <p:spPr>
          <a:xfrm>
            <a:off x="2064769" y="5000146"/>
            <a:ext cx="1073168" cy="7789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70E43B1-9D18-485A-963A-D4FEF353ACB9}"/>
              </a:ext>
            </a:extLst>
          </p:cNvPr>
          <p:cNvSpPr/>
          <p:nvPr/>
        </p:nvSpPr>
        <p:spPr>
          <a:xfrm>
            <a:off x="5850700" y="5000146"/>
            <a:ext cx="876463" cy="7789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836957D-7B0D-4244-94B1-DCBE7F1541C7}"/>
              </a:ext>
            </a:extLst>
          </p:cNvPr>
          <p:cNvSpPr txBox="1"/>
          <p:nvPr/>
        </p:nvSpPr>
        <p:spPr>
          <a:xfrm>
            <a:off x="1694794" y="5916239"/>
            <a:ext cx="38940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There is zero probability of transitioning between </a:t>
            </a:r>
            <a:r>
              <a:rPr lang="en-US" b="1" dirty="0">
                <a:solidFill>
                  <a:srgbClr val="7030A0"/>
                </a:solidFill>
              </a:rPr>
              <a:t>orthogonal</a:t>
            </a:r>
            <a:r>
              <a:rPr lang="en-US" dirty="0">
                <a:solidFill>
                  <a:srgbClr val="7030A0"/>
                </a:solidFill>
              </a:rPr>
              <a:t> states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EEAB6AA-C77C-4DDA-984B-F539AEDD312C}"/>
              </a:ext>
            </a:extLst>
          </p:cNvPr>
          <p:cNvCxnSpPr/>
          <p:nvPr/>
        </p:nvCxnSpPr>
        <p:spPr>
          <a:xfrm>
            <a:off x="5218386" y="6332481"/>
            <a:ext cx="499228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20AD0F6-CEE6-4183-898E-1AADF033FA59}"/>
              </a:ext>
            </a:extLst>
          </p:cNvPr>
          <p:cNvSpPr txBox="1"/>
          <p:nvPr/>
        </p:nvSpPr>
        <p:spPr>
          <a:xfrm>
            <a:off x="3529094" y="3957042"/>
            <a:ext cx="12421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00B050"/>
                </a:solidFill>
              </a:rPr>
              <a:t>A non-zero probability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234638B-02B2-41EA-9ACB-D6206540ECC2}"/>
              </a:ext>
            </a:extLst>
          </p:cNvPr>
          <p:cNvCxnSpPr>
            <a:cxnSpLocks/>
          </p:cNvCxnSpPr>
          <p:nvPr/>
        </p:nvCxnSpPr>
        <p:spPr>
          <a:xfrm flipH="1">
            <a:off x="3186877" y="4262075"/>
            <a:ext cx="443463" cy="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A6C387D-AEA0-45EB-A41B-E46C580AF141}"/>
                  </a:ext>
                </a:extLst>
              </p:cNvPr>
              <p:cNvSpPr txBox="1"/>
              <p:nvPr/>
            </p:nvSpPr>
            <p:spPr>
              <a:xfrm>
                <a:off x="7171728" y="5916020"/>
                <a:ext cx="1191800" cy="2779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6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60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160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60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90</m:t>
                                  </m:r>
                                </m:e>
                                <m:sup>
                                  <m:r>
                                    <a:rPr lang="en-US" sz="160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°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1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</m:func>
                    </m:oMath>
                  </m:oMathPara>
                </a14:m>
                <a:endParaRPr lang="en-US" sz="16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A6C387D-AEA0-45EB-A41B-E46C580AF1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1728" y="5916020"/>
                <a:ext cx="1191800" cy="277961"/>
              </a:xfrm>
              <a:prstGeom prst="rect">
                <a:avLst/>
              </a:prstGeom>
              <a:blipFill>
                <a:blip r:embed="rId11"/>
                <a:stretch>
                  <a:fillRect l="-1531" r="-3061" b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56391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4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6" presetClass="entr" presetSubtype="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4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000"/>
                            </p:stCondLst>
                            <p:childTnLst>
                              <p:par>
                                <p:cTn id="6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6" grpId="0"/>
      <p:bldP spid="7" grpId="0"/>
      <p:bldP spid="21" grpId="0"/>
      <p:bldP spid="22" grpId="0"/>
      <p:bldP spid="8" grpId="0"/>
      <p:bldP spid="23" grpId="0"/>
      <p:bldP spid="30" grpId="0"/>
      <p:bldP spid="9" grpId="0" animBg="1"/>
      <p:bldP spid="20" grpId="0" animBg="1"/>
      <p:bldP spid="24" grpId="0"/>
      <p:bldP spid="16" grpId="0"/>
      <p:bldP spid="11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4590BE6-1B71-4591-8B90-5BA8F19FE5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5643" y="1644806"/>
            <a:ext cx="6852715" cy="281369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61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1 – </a:t>
            </a:r>
            <a:r>
              <a:rPr lang="en-US" sz="3200" b="1" dirty="0" err="1">
                <a:latin typeface="+mn-lt"/>
              </a:rPr>
              <a:t>dirac_notation</a:t>
            </a:r>
            <a:endParaRPr lang="en-US" sz="3200" b="1" dirty="0">
              <a:latin typeface="+mn-lt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E1E18D5-FD16-497A-BFBF-587E7C3A09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1434" y="4812189"/>
            <a:ext cx="3113031" cy="154416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5D219184-953E-401B-9B1E-507310E98E5B}"/>
              </a:ext>
            </a:extLst>
          </p:cNvPr>
          <p:cNvGrpSpPr/>
          <p:nvPr/>
        </p:nvGrpSpPr>
        <p:grpSpPr>
          <a:xfrm>
            <a:off x="1145643" y="4812189"/>
            <a:ext cx="2942857" cy="1452284"/>
            <a:chOff x="898181" y="4741244"/>
            <a:chExt cx="2942857" cy="145228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B2530D03-2D2F-4589-83EB-A5ED608734BE}"/>
                    </a:ext>
                  </a:extLst>
                </p:cNvPr>
                <p:cNvSpPr txBox="1"/>
                <p:nvPr/>
              </p:nvSpPr>
              <p:spPr>
                <a:xfrm>
                  <a:off x="898181" y="5673129"/>
                  <a:ext cx="2942857" cy="5203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19</m:t>
                            </m:r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𝟎𝟓𝟐𝟔𝟐𝟒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5%</m:t>
                        </m:r>
                      </m:oMath>
                    </m:oMathPara>
                  </a14:m>
                  <a:endParaRPr lang="en-US" i="1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B2530D03-2D2F-4589-83EB-A5ED608734B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8181" y="5673129"/>
                  <a:ext cx="2942857" cy="520399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C904E75E-A7F9-4F2B-8D61-FE32D45B94D6}"/>
                    </a:ext>
                  </a:extLst>
                </p:cNvPr>
                <p:cNvSpPr txBox="1"/>
                <p:nvPr/>
              </p:nvSpPr>
              <p:spPr>
                <a:xfrm>
                  <a:off x="898181" y="4741244"/>
                  <a:ext cx="1480149" cy="70403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d>
                                      <m:dPr>
                                        <m:begChr m:val="|"/>
                                        <m:endChr m:val=""/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d>
                                          <m:dPr>
                                            <m:begChr m:val=""/>
                                            <m:endChr m:val="⟩"/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𝜓</m:t>
                                            </m:r>
                                          </m:e>
                                        </m:d>
                                      </m:e>
                                    </m:d>
                                  </m:e>
                                </m:d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C904E75E-A7F9-4F2B-8D61-FE32D45B94D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8181" y="4741244"/>
                  <a:ext cx="1480149" cy="704039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A64558C-8AED-466D-9C97-DC075CD49296}"/>
              </a:ext>
            </a:extLst>
          </p:cNvPr>
          <p:cNvGrpSpPr/>
          <p:nvPr/>
        </p:nvGrpSpPr>
        <p:grpSpPr>
          <a:xfrm>
            <a:off x="3125287" y="1631571"/>
            <a:ext cx="1076632" cy="369332"/>
            <a:chOff x="4968362" y="2079211"/>
            <a:chExt cx="1076632" cy="369332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BBD76BD0-7E71-4CBC-ABD2-0391F037DB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3E9B152-1A88-4D5A-B256-AB7392CBFA8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13AD1FF-856E-4176-82AA-81CE4B06DCC6}"/>
              </a:ext>
            </a:extLst>
          </p:cNvPr>
          <p:cNvGrpSpPr/>
          <p:nvPr/>
        </p:nvGrpSpPr>
        <p:grpSpPr>
          <a:xfrm>
            <a:off x="4270755" y="3162104"/>
            <a:ext cx="1076632" cy="369332"/>
            <a:chOff x="4704120" y="2356972"/>
            <a:chExt cx="1076632" cy="369332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21345EA-9FFE-43D4-861D-D7D23E858E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725D450-5B3A-41D2-BE45-C0580E5C260A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B521AFB-7F04-4B59-BF41-755A806302A7}"/>
              </a:ext>
            </a:extLst>
          </p:cNvPr>
          <p:cNvGrpSpPr/>
          <p:nvPr/>
        </p:nvGrpSpPr>
        <p:grpSpPr>
          <a:xfrm>
            <a:off x="2551908" y="3563533"/>
            <a:ext cx="1068643" cy="369332"/>
            <a:chOff x="3647644" y="4910075"/>
            <a:chExt cx="1068643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5A057FD-8772-49B2-9126-54B26F939A22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50432DB3-3754-4194-A6D1-4B5805F239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F4C40E3-99BE-48F6-AE27-0CDFF73AB872}"/>
              </a:ext>
            </a:extLst>
          </p:cNvPr>
          <p:cNvGrpSpPr/>
          <p:nvPr/>
        </p:nvGrpSpPr>
        <p:grpSpPr>
          <a:xfrm>
            <a:off x="4088500" y="3564059"/>
            <a:ext cx="875429" cy="502813"/>
            <a:chOff x="3836555" y="5421073"/>
            <a:chExt cx="875429" cy="502813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907E535-2CF1-4381-9103-EA94E397F031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D5E2C513-6180-4B4B-A4AF-ABCCFEC255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36555" y="5594437"/>
              <a:ext cx="504264" cy="329449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4EA51E64-2525-4AEE-B527-C08315A95CBC}"/>
              </a:ext>
            </a:extLst>
          </p:cNvPr>
          <p:cNvGrpSpPr/>
          <p:nvPr/>
        </p:nvGrpSpPr>
        <p:grpSpPr>
          <a:xfrm>
            <a:off x="6330193" y="4133965"/>
            <a:ext cx="1068643" cy="369332"/>
            <a:chOff x="3647644" y="5359159"/>
            <a:chExt cx="1068643" cy="369332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0E30BE5-1649-4961-AB2E-E623D909BA9D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1D6CF58C-0823-40FB-B2CA-31EB25E6005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9C0CE72C-5C9C-497E-B9BF-A29E531D24C1}"/>
              </a:ext>
            </a:extLst>
          </p:cNvPr>
          <p:cNvSpPr/>
          <p:nvPr/>
        </p:nvSpPr>
        <p:spPr>
          <a:xfrm>
            <a:off x="3595688" y="3224048"/>
            <a:ext cx="266699" cy="23828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2D73E57-84A4-4DDC-8C7A-1292F2CE6AEC}"/>
              </a:ext>
            </a:extLst>
          </p:cNvPr>
          <p:cNvSpPr/>
          <p:nvPr/>
        </p:nvSpPr>
        <p:spPr>
          <a:xfrm>
            <a:off x="7297715" y="6083809"/>
            <a:ext cx="716750" cy="23828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450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6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25D2F6F-AAC9-472D-BDC8-5AE708B957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1973" y="4375157"/>
            <a:ext cx="3062492" cy="195204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05173A3-8419-426C-A5D4-C710CC2DD0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469" y="1631571"/>
            <a:ext cx="6857063" cy="231452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62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2 – </a:t>
            </a:r>
            <a:r>
              <a:rPr lang="en-US" sz="3200" b="1" dirty="0" err="1">
                <a:latin typeface="+mn-lt"/>
              </a:rPr>
              <a:t>dirac_notation</a:t>
            </a:r>
            <a:endParaRPr lang="en-US" sz="3200" b="1" dirty="0">
              <a:latin typeface="+mn-lt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A64558C-8AED-466D-9C97-DC075CD49296}"/>
              </a:ext>
            </a:extLst>
          </p:cNvPr>
          <p:cNvGrpSpPr/>
          <p:nvPr/>
        </p:nvGrpSpPr>
        <p:grpSpPr>
          <a:xfrm>
            <a:off x="4363118" y="1595574"/>
            <a:ext cx="1076632" cy="369332"/>
            <a:chOff x="4968362" y="2079211"/>
            <a:chExt cx="1076632" cy="369332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BBD76BD0-7E71-4CBC-ABD2-0391F037DB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3E9B152-1A88-4D5A-B256-AB7392CBFA8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13AD1FF-856E-4176-82AA-81CE4B06DCC6}"/>
              </a:ext>
            </a:extLst>
          </p:cNvPr>
          <p:cNvGrpSpPr/>
          <p:nvPr/>
        </p:nvGrpSpPr>
        <p:grpSpPr>
          <a:xfrm>
            <a:off x="2519056" y="2168103"/>
            <a:ext cx="1076632" cy="369332"/>
            <a:chOff x="4704120" y="2356972"/>
            <a:chExt cx="1076632" cy="369332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21345EA-9FFE-43D4-861D-D7D23E858E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725D450-5B3A-41D2-BE45-C0580E5C260A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B521AFB-7F04-4B59-BF41-755A806302A7}"/>
              </a:ext>
            </a:extLst>
          </p:cNvPr>
          <p:cNvGrpSpPr/>
          <p:nvPr/>
        </p:nvGrpSpPr>
        <p:grpSpPr>
          <a:xfrm>
            <a:off x="4042912" y="2524087"/>
            <a:ext cx="1068643" cy="369332"/>
            <a:chOff x="3647644" y="4910075"/>
            <a:chExt cx="1068643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5A057FD-8772-49B2-9126-54B26F939A22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50432DB3-3754-4194-A6D1-4B5805F239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9C0CE72C-5C9C-497E-B9BF-A29E531D24C1}"/>
              </a:ext>
            </a:extLst>
          </p:cNvPr>
          <p:cNvSpPr/>
          <p:nvPr/>
        </p:nvSpPr>
        <p:spPr>
          <a:xfrm>
            <a:off x="2175948" y="2779360"/>
            <a:ext cx="266699" cy="23828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2D73E57-84A4-4DDC-8C7A-1292F2CE6AEC}"/>
              </a:ext>
            </a:extLst>
          </p:cNvPr>
          <p:cNvSpPr/>
          <p:nvPr/>
        </p:nvSpPr>
        <p:spPr>
          <a:xfrm>
            <a:off x="7191833" y="6047421"/>
            <a:ext cx="716750" cy="23828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E448290-8AD3-4770-BFC4-FA50731C2F05}"/>
              </a:ext>
            </a:extLst>
          </p:cNvPr>
          <p:cNvGrpSpPr/>
          <p:nvPr/>
        </p:nvGrpSpPr>
        <p:grpSpPr>
          <a:xfrm>
            <a:off x="2531348" y="2737488"/>
            <a:ext cx="1064340" cy="369332"/>
            <a:chOff x="3647644" y="5421073"/>
            <a:chExt cx="1064340" cy="3693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481C2BD-F7E0-431F-B247-8E68AB4FDD53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E6F0AEC5-A869-43D2-9037-8E6DE61D92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74630E1-799E-48A7-B27A-B2C6222E0C62}"/>
              </a:ext>
            </a:extLst>
          </p:cNvPr>
          <p:cNvGrpSpPr/>
          <p:nvPr/>
        </p:nvGrpSpPr>
        <p:grpSpPr>
          <a:xfrm>
            <a:off x="7900700" y="3259159"/>
            <a:ext cx="1068643" cy="369332"/>
            <a:chOff x="3647644" y="5359159"/>
            <a:chExt cx="1068643" cy="36933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9276039-794D-4B0A-A839-AB72D0984386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A01C1CEF-1096-4907-96E5-71298FAD9C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718AC413-6489-4A4B-A0B3-7C541D0C2D8B}"/>
              </a:ext>
            </a:extLst>
          </p:cNvPr>
          <p:cNvGrpSpPr/>
          <p:nvPr/>
        </p:nvGrpSpPr>
        <p:grpSpPr>
          <a:xfrm>
            <a:off x="6105821" y="3626787"/>
            <a:ext cx="1076632" cy="369332"/>
            <a:chOff x="2157212" y="5356391"/>
            <a:chExt cx="1076632" cy="369332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6920823-64C9-4239-9CAA-6DA9BC5C7290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D76CD5B9-F721-4FA3-91E8-F6C9AB8777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722F41A4-CCA0-4187-A37B-9FDA3F3D02EA}"/>
              </a:ext>
            </a:extLst>
          </p:cNvPr>
          <p:cNvGrpSpPr/>
          <p:nvPr/>
        </p:nvGrpSpPr>
        <p:grpSpPr>
          <a:xfrm>
            <a:off x="1038352" y="4592318"/>
            <a:ext cx="2985991" cy="1517725"/>
            <a:chOff x="1038352" y="4514032"/>
            <a:chExt cx="2985991" cy="151772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0C416E1C-9768-45C7-8EE9-64C746C0B6B6}"/>
                    </a:ext>
                  </a:extLst>
                </p:cNvPr>
                <p:cNvSpPr txBox="1"/>
                <p:nvPr/>
              </p:nvSpPr>
              <p:spPr>
                <a:xfrm>
                  <a:off x="1661226" y="4514032"/>
                  <a:ext cx="1740243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"/>
                            <m:endChr m:val="⟩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</m:d>
                            <m:d>
                              <m:dPr>
                                <m:begChr m:val="|"/>
                                <m:endChr m:val=""/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𝜓</m:t>
                                </m:r>
                              </m:e>
                            </m:d>
                          </m:e>
                        </m:d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⟼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0C416E1C-9768-45C7-8EE9-64C746C0B6B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61226" y="4514032"/>
                  <a:ext cx="1740243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1053" t="-119672" b="-18360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B65C6C26-ECA7-4665-B681-EEC244210424}"/>
                    </a:ext>
                  </a:extLst>
                </p:cNvPr>
                <p:cNvSpPr txBox="1"/>
                <p:nvPr/>
              </p:nvSpPr>
              <p:spPr>
                <a:xfrm>
                  <a:off x="1038352" y="5108427"/>
                  <a:ext cx="2985991" cy="9233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rgbClr val="7030A0"/>
                      </a:solidFill>
                    </a:rPr>
                    <a:t>Because scalar multiplication of a </a:t>
                  </a:r>
                  <a14:m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</m:d>
                        </m:e>
                      </m:d>
                    </m:oMath>
                  </a14:m>
                  <a:r>
                    <a:rPr lang="en-US" dirty="0">
                      <a:solidFill>
                        <a:srgbClr val="7030A0"/>
                      </a:solidFill>
                    </a:rPr>
                    <a:t> does not change its </a:t>
                  </a:r>
                  <a:r>
                    <a:rPr lang="en-US" i="1" dirty="0">
                      <a:solidFill>
                        <a:srgbClr val="7030A0"/>
                      </a:solidFill>
                    </a:rPr>
                    <a:t>probabilities…</a:t>
                  </a:r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B65C6C26-ECA7-4665-B681-EEC2442104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8352" y="5108427"/>
                  <a:ext cx="2985991" cy="923330"/>
                </a:xfrm>
                <a:prstGeom prst="rect">
                  <a:avLst/>
                </a:prstGeom>
                <a:blipFill>
                  <a:blip r:embed="rId6"/>
                  <a:stretch>
                    <a:fillRect t="-18543" r="-1224" b="-443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265888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6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150D7720-B05D-4003-9A87-793B7E290D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9738" y="4674844"/>
            <a:ext cx="2517925" cy="17932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034F06F-B170-41E1-BB4A-6101759100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6060" y="1634357"/>
            <a:ext cx="6171879" cy="273385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63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3 – </a:t>
            </a:r>
            <a:r>
              <a:rPr lang="en-US" sz="3200" b="1" dirty="0" err="1">
                <a:latin typeface="+mn-lt"/>
              </a:rPr>
              <a:t>dirac_notation</a:t>
            </a:r>
            <a:endParaRPr lang="en-US" sz="3200" b="1" dirty="0">
              <a:latin typeface="+mn-lt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A64558C-8AED-466D-9C97-DC075CD49296}"/>
              </a:ext>
            </a:extLst>
          </p:cNvPr>
          <p:cNvGrpSpPr/>
          <p:nvPr/>
        </p:nvGrpSpPr>
        <p:grpSpPr>
          <a:xfrm>
            <a:off x="3888310" y="1596671"/>
            <a:ext cx="1076632" cy="369332"/>
            <a:chOff x="4968362" y="2079211"/>
            <a:chExt cx="1076632" cy="369332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BBD76BD0-7E71-4CBC-ABD2-0391F037DB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3E9B152-1A88-4D5A-B256-AB7392CBFA8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13AD1FF-856E-4176-82AA-81CE4B06DCC6}"/>
              </a:ext>
            </a:extLst>
          </p:cNvPr>
          <p:cNvGrpSpPr/>
          <p:nvPr/>
        </p:nvGrpSpPr>
        <p:grpSpPr>
          <a:xfrm>
            <a:off x="4090978" y="1940991"/>
            <a:ext cx="1076632" cy="369332"/>
            <a:chOff x="4704120" y="2356972"/>
            <a:chExt cx="1076632" cy="369332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21345EA-9FFE-43D4-861D-D7D23E858E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725D450-5B3A-41D2-BE45-C0580E5C260A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B521AFB-7F04-4B59-BF41-755A806302A7}"/>
              </a:ext>
            </a:extLst>
          </p:cNvPr>
          <p:cNvGrpSpPr/>
          <p:nvPr/>
        </p:nvGrpSpPr>
        <p:grpSpPr>
          <a:xfrm>
            <a:off x="3825527" y="2304325"/>
            <a:ext cx="1068643" cy="369332"/>
            <a:chOff x="3647644" y="4910075"/>
            <a:chExt cx="1068643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5A057FD-8772-49B2-9126-54B26F939A22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50432DB3-3754-4194-A6D1-4B5805F239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9C0CE72C-5C9C-497E-B9BF-A29E531D24C1}"/>
              </a:ext>
            </a:extLst>
          </p:cNvPr>
          <p:cNvSpPr/>
          <p:nvPr/>
        </p:nvSpPr>
        <p:spPr>
          <a:xfrm>
            <a:off x="2467610" y="2559845"/>
            <a:ext cx="1111162" cy="2095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2D73E57-84A4-4DDC-8C7A-1292F2CE6AEC}"/>
              </a:ext>
            </a:extLst>
          </p:cNvPr>
          <p:cNvSpPr/>
          <p:nvPr/>
        </p:nvSpPr>
        <p:spPr>
          <a:xfrm>
            <a:off x="3326524" y="5809593"/>
            <a:ext cx="433552" cy="60390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E448290-8AD3-4770-BFC4-FA50731C2F05}"/>
              </a:ext>
            </a:extLst>
          </p:cNvPr>
          <p:cNvGrpSpPr/>
          <p:nvPr/>
        </p:nvGrpSpPr>
        <p:grpSpPr>
          <a:xfrm>
            <a:off x="7585747" y="2847617"/>
            <a:ext cx="1064340" cy="369332"/>
            <a:chOff x="3647644" y="5421073"/>
            <a:chExt cx="1064340" cy="3693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481C2BD-F7E0-431F-B247-8E68AB4FDD53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E6F0AEC5-A869-43D2-9037-8E6DE61D92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74630E1-799E-48A7-B27A-B2C6222E0C62}"/>
              </a:ext>
            </a:extLst>
          </p:cNvPr>
          <p:cNvGrpSpPr/>
          <p:nvPr/>
        </p:nvGrpSpPr>
        <p:grpSpPr>
          <a:xfrm>
            <a:off x="5680007" y="3012805"/>
            <a:ext cx="1068643" cy="369332"/>
            <a:chOff x="3647644" y="5359159"/>
            <a:chExt cx="1068643" cy="36933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9276039-794D-4B0A-A839-AB72D0984386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A01C1CEF-1096-4907-96E5-71298FAD9C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718AC413-6489-4A4B-A0B3-7C541D0C2D8B}"/>
              </a:ext>
            </a:extLst>
          </p:cNvPr>
          <p:cNvGrpSpPr/>
          <p:nvPr/>
        </p:nvGrpSpPr>
        <p:grpSpPr>
          <a:xfrm>
            <a:off x="6410018" y="3690794"/>
            <a:ext cx="1076632" cy="369332"/>
            <a:chOff x="2157212" y="5356391"/>
            <a:chExt cx="1076632" cy="369332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6920823-64C9-4239-9CAA-6DA9BC5C7290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D76CD5B9-F721-4FA3-91E8-F6C9AB8777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F997686B-58C7-4872-9322-782D794ECD97}"/>
                  </a:ext>
                </a:extLst>
              </p:cNvPr>
              <p:cNvSpPr txBox="1"/>
              <p:nvPr/>
            </p:nvSpPr>
            <p:spPr>
              <a:xfrm>
                <a:off x="5218634" y="2153578"/>
                <a:ext cx="3684470" cy="33541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</m:d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F997686B-58C7-4872-9322-782D794ECD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8634" y="2153578"/>
                <a:ext cx="3684470" cy="335413"/>
              </a:xfrm>
              <a:prstGeom prst="rect">
                <a:avLst/>
              </a:prstGeom>
              <a:blipFill>
                <a:blip r:embed="rId5"/>
                <a:stretch>
                  <a:fillRect l="-6623" t="-127273" b="-220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68639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6" grpId="0" animBg="1"/>
      <p:bldP spid="33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4D2E1F9-6DA1-48F7-ABEA-F4F94AB1EE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6013" y="1924418"/>
            <a:ext cx="2909750" cy="236261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FC014E7-8A3D-4E4E-8F04-477298AF26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484" y="1629854"/>
            <a:ext cx="4002846" cy="320227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64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4 – </a:t>
            </a:r>
            <a:r>
              <a:rPr lang="en-US" sz="3200" b="1" dirty="0" err="1">
                <a:latin typeface="+mn-lt"/>
              </a:rPr>
              <a:t>dirac_notation</a:t>
            </a:r>
            <a:endParaRPr lang="en-US" sz="3200" b="1" dirty="0">
              <a:latin typeface="+mn-lt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A64558C-8AED-466D-9C97-DC075CD49296}"/>
              </a:ext>
            </a:extLst>
          </p:cNvPr>
          <p:cNvGrpSpPr/>
          <p:nvPr/>
        </p:nvGrpSpPr>
        <p:grpSpPr>
          <a:xfrm>
            <a:off x="3092802" y="1610651"/>
            <a:ext cx="1076632" cy="369332"/>
            <a:chOff x="4968362" y="2079211"/>
            <a:chExt cx="1076632" cy="369332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BBD76BD0-7E71-4CBC-ABD2-0391F037DB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3E9B152-1A88-4D5A-B256-AB7392CBFA8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13AD1FF-856E-4176-82AA-81CE4B06DCC6}"/>
              </a:ext>
            </a:extLst>
          </p:cNvPr>
          <p:cNvGrpSpPr/>
          <p:nvPr/>
        </p:nvGrpSpPr>
        <p:grpSpPr>
          <a:xfrm>
            <a:off x="2573087" y="2174747"/>
            <a:ext cx="1076632" cy="369332"/>
            <a:chOff x="4704120" y="2356972"/>
            <a:chExt cx="1076632" cy="369332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21345EA-9FFE-43D4-861D-D7D23E858E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725D450-5B3A-41D2-BE45-C0580E5C260A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B521AFB-7F04-4B59-BF41-755A806302A7}"/>
              </a:ext>
            </a:extLst>
          </p:cNvPr>
          <p:cNvGrpSpPr/>
          <p:nvPr/>
        </p:nvGrpSpPr>
        <p:grpSpPr>
          <a:xfrm>
            <a:off x="2583504" y="2736395"/>
            <a:ext cx="1068643" cy="369332"/>
            <a:chOff x="3647644" y="4910075"/>
            <a:chExt cx="1068643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5A057FD-8772-49B2-9126-54B26F939A22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50432DB3-3754-4194-A6D1-4B5805F239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72D73E57-84A4-4DDC-8C7A-1292F2CE6AEC}"/>
              </a:ext>
            </a:extLst>
          </p:cNvPr>
          <p:cNvSpPr/>
          <p:nvPr/>
        </p:nvSpPr>
        <p:spPr>
          <a:xfrm>
            <a:off x="7399263" y="3802856"/>
            <a:ext cx="924719" cy="273844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E448290-8AD3-4770-BFC4-FA50731C2F05}"/>
              </a:ext>
            </a:extLst>
          </p:cNvPr>
          <p:cNvGrpSpPr/>
          <p:nvPr/>
        </p:nvGrpSpPr>
        <p:grpSpPr>
          <a:xfrm>
            <a:off x="2343721" y="3316182"/>
            <a:ext cx="1064340" cy="369332"/>
            <a:chOff x="3647644" y="5421073"/>
            <a:chExt cx="1064340" cy="3693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481C2BD-F7E0-431F-B247-8E68AB4FDD53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E6F0AEC5-A869-43D2-9037-8E6DE61D92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74630E1-799E-48A7-B27A-B2C6222E0C62}"/>
              </a:ext>
            </a:extLst>
          </p:cNvPr>
          <p:cNvGrpSpPr/>
          <p:nvPr/>
        </p:nvGrpSpPr>
        <p:grpSpPr>
          <a:xfrm>
            <a:off x="3555123" y="3503107"/>
            <a:ext cx="1068643" cy="369332"/>
            <a:chOff x="3647644" y="5359159"/>
            <a:chExt cx="1068643" cy="36933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9276039-794D-4B0A-A839-AB72D0984386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A01C1CEF-1096-4907-96E5-71298FAD9C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718AC413-6489-4A4B-A0B3-7C541D0C2D8B}"/>
              </a:ext>
            </a:extLst>
          </p:cNvPr>
          <p:cNvGrpSpPr/>
          <p:nvPr/>
        </p:nvGrpSpPr>
        <p:grpSpPr>
          <a:xfrm>
            <a:off x="3069507" y="4153846"/>
            <a:ext cx="1076632" cy="369332"/>
            <a:chOff x="2157212" y="5356391"/>
            <a:chExt cx="1076632" cy="369332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6920823-64C9-4239-9CAA-6DA9BC5C7290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D76CD5B9-F721-4FA3-91E8-F6C9AB8777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E1B4082-EF73-4220-8091-EB9F6D073F93}"/>
              </a:ext>
            </a:extLst>
          </p:cNvPr>
          <p:cNvGrpSpPr/>
          <p:nvPr/>
        </p:nvGrpSpPr>
        <p:grpSpPr>
          <a:xfrm>
            <a:off x="4169619" y="4432951"/>
            <a:ext cx="1076632" cy="369332"/>
            <a:chOff x="2157212" y="5356391"/>
            <a:chExt cx="1076632" cy="369332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0ADF3AA-9BB6-47EE-B5C0-32428EE3ABEC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0EC54766-88DB-4818-89B7-ABAC0A125F1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C0A0B09-8F82-4406-AB0A-7ABE89D9CC1A}"/>
                  </a:ext>
                </a:extLst>
              </p:cNvPr>
              <p:cNvSpPr txBox="1"/>
              <p:nvPr/>
            </p:nvSpPr>
            <p:spPr>
              <a:xfrm>
                <a:off x="5474384" y="4761769"/>
                <a:ext cx="1382879" cy="5722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  <m:rad>
                            <m:radPr>
                              <m:degHide m:val="on"/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C0A0B09-8F82-4406-AB0A-7ABE89D9CC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4384" y="4761769"/>
                <a:ext cx="1382879" cy="57227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TextBox 44">
            <a:extLst>
              <a:ext uri="{FF2B5EF4-FFF2-40B4-BE49-F238E27FC236}">
                <a16:creationId xmlns:a16="http://schemas.microsoft.com/office/drawing/2014/main" id="{0EE126AC-A998-411E-93EE-6104C7A60E41}"/>
              </a:ext>
            </a:extLst>
          </p:cNvPr>
          <p:cNvSpPr txBox="1"/>
          <p:nvPr/>
        </p:nvSpPr>
        <p:spPr>
          <a:xfrm>
            <a:off x="7240537" y="4742873"/>
            <a:ext cx="12421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00B050"/>
                </a:solidFill>
              </a:rPr>
              <a:t>A non-zero probability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02483C21-9322-4027-A828-7928433C6D4E}"/>
              </a:ext>
            </a:extLst>
          </p:cNvPr>
          <p:cNvCxnSpPr>
            <a:cxnSpLocks/>
          </p:cNvCxnSpPr>
          <p:nvPr/>
        </p:nvCxnSpPr>
        <p:spPr>
          <a:xfrm flipH="1">
            <a:off x="6906203" y="5047906"/>
            <a:ext cx="443463" cy="0"/>
          </a:xfrm>
          <a:prstGeom prst="straightConnector1">
            <a:avLst/>
          </a:prstGeom>
          <a:ln w="28575">
            <a:solidFill>
              <a:srgbClr val="00B05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EFB63DC0-BCDF-4EF4-9B33-B13A6F076694}"/>
              </a:ext>
            </a:extLst>
          </p:cNvPr>
          <p:cNvCxnSpPr>
            <a:cxnSpLocks/>
            <a:stCxn id="45" idx="0"/>
            <a:endCxn id="36" idx="2"/>
          </p:cNvCxnSpPr>
          <p:nvPr/>
        </p:nvCxnSpPr>
        <p:spPr>
          <a:xfrm rot="5400000" flipH="1" flipV="1">
            <a:off x="7534887" y="4416137"/>
            <a:ext cx="666173" cy="0"/>
          </a:xfrm>
          <a:prstGeom prst="bentConnector3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B4782F44-5309-4794-8EA4-926F298F82B9}"/>
              </a:ext>
            </a:extLst>
          </p:cNvPr>
          <p:cNvSpPr/>
          <p:nvPr/>
        </p:nvSpPr>
        <p:spPr>
          <a:xfrm>
            <a:off x="5483336" y="3271837"/>
            <a:ext cx="574564" cy="32861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096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00"/>
                            </p:stCondLst>
                            <p:childTnLst>
                              <p:par>
                                <p:cTn id="6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500"/>
                            </p:stCondLst>
                            <p:childTnLst>
                              <p:par>
                                <p:cTn id="6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4" grpId="0"/>
      <p:bldP spid="45" grpId="0"/>
      <p:bldP spid="47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Abstract Vectors and Functions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65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3CEC647-68A4-489E-916E-9CFB0A67BC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4296" y="1388295"/>
            <a:ext cx="4336026" cy="2341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6741518-2B4D-4A82-94EF-921E0E2402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4076" y="3848148"/>
            <a:ext cx="3476466" cy="2705821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AFD1E346-D44A-4636-A610-0718FF7E6661}"/>
              </a:ext>
            </a:extLst>
          </p:cNvPr>
          <p:cNvGrpSpPr/>
          <p:nvPr/>
        </p:nvGrpSpPr>
        <p:grpSpPr>
          <a:xfrm>
            <a:off x="6815597" y="1536465"/>
            <a:ext cx="1342103" cy="2311683"/>
            <a:chOff x="6858000" y="1561982"/>
            <a:chExt cx="1342103" cy="2311683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5554D80F-9952-4611-A7C8-1EA0FEB716A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904165" y="1561982"/>
              <a:ext cx="1249772" cy="1692873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F4C5DC4-3292-4BF9-B825-73433DFCB6C3}"/>
                </a:ext>
              </a:extLst>
            </p:cNvPr>
            <p:cNvSpPr txBox="1"/>
            <p:nvPr/>
          </p:nvSpPr>
          <p:spPr>
            <a:xfrm>
              <a:off x="6858000" y="3288890"/>
              <a:ext cx="134210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David Hilbert</a:t>
              </a:r>
            </a:p>
            <a:p>
              <a:pPr algn="ctr"/>
              <a:r>
                <a:rPr lang="en-US" sz="1600" dirty="0"/>
                <a:t>(1862 – 1943)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D3913B0D-A33E-4EA3-A732-93DE859E76B2}"/>
              </a:ext>
            </a:extLst>
          </p:cNvPr>
          <p:cNvSpPr txBox="1"/>
          <p:nvPr/>
        </p:nvSpPr>
        <p:spPr>
          <a:xfrm>
            <a:off x="6337236" y="4600893"/>
            <a:ext cx="22988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Hilbert Space</a:t>
            </a:r>
          </a:p>
          <a:p>
            <a:pPr algn="ctr"/>
            <a:r>
              <a:rPr lang="en-US" dirty="0"/>
              <a:t>A vector space with </a:t>
            </a:r>
            <a:r>
              <a:rPr lang="en-US" b="1" dirty="0"/>
              <a:t>infinite</a:t>
            </a:r>
            <a:r>
              <a:rPr lang="en-US" dirty="0"/>
              <a:t> dimensions but a </a:t>
            </a:r>
            <a:r>
              <a:rPr lang="en-US" i="1" dirty="0"/>
              <a:t>finite</a:t>
            </a:r>
            <a:r>
              <a:rPr lang="en-US" dirty="0"/>
              <a:t> </a:t>
            </a:r>
            <a:r>
              <a:rPr lang="en-US" u="sng" dirty="0"/>
              <a:t>norm</a:t>
            </a:r>
          </a:p>
        </p:txBody>
      </p:sp>
    </p:spTree>
    <p:extLst>
      <p:ext uri="{BB962C8B-B14F-4D97-AF65-F5344CB8AC3E}">
        <p14:creationId xmlns:p14="http://schemas.microsoft.com/office/powerpoint/2010/main" val="3660627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Abstract Vectors and Functions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66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6741518-2B4D-4A82-94EF-921E0E2402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836" y="1707117"/>
            <a:ext cx="3476466" cy="270582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C155B74-DB40-49A8-ADF5-DA6D6A642220}"/>
              </a:ext>
            </a:extLst>
          </p:cNvPr>
          <p:cNvSpPr txBox="1"/>
          <p:nvPr/>
        </p:nvSpPr>
        <p:spPr>
          <a:xfrm>
            <a:off x="1275735" y="4873739"/>
            <a:ext cx="22988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Hilbert Space</a:t>
            </a:r>
          </a:p>
          <a:p>
            <a:pPr algn="ctr"/>
            <a:r>
              <a:rPr lang="en-US" dirty="0"/>
              <a:t>A vector space with </a:t>
            </a:r>
            <a:r>
              <a:rPr lang="en-US" b="1" dirty="0"/>
              <a:t>infinite</a:t>
            </a:r>
            <a:r>
              <a:rPr lang="en-US" dirty="0"/>
              <a:t> dimensions but a </a:t>
            </a:r>
            <a:r>
              <a:rPr lang="en-US" i="1" dirty="0"/>
              <a:t>finite</a:t>
            </a:r>
            <a:r>
              <a:rPr lang="en-US" dirty="0"/>
              <a:t> </a:t>
            </a:r>
            <a:r>
              <a:rPr lang="en-US" u="sng" dirty="0"/>
              <a:t>norm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326F21-C5FB-4DBB-AA1E-08978A423A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5358" y="1707117"/>
            <a:ext cx="4763729" cy="27070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C3B8B39-5D01-4A75-994B-8A4EFE819E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5774" y="4873739"/>
            <a:ext cx="4622895" cy="74311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9151DD9-FA17-4C98-A50A-95F6391B41FA}"/>
              </a:ext>
            </a:extLst>
          </p:cNvPr>
          <p:cNvSpPr txBox="1"/>
          <p:nvPr/>
        </p:nvSpPr>
        <p:spPr>
          <a:xfrm>
            <a:off x="4695817" y="5804325"/>
            <a:ext cx="33428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The </a:t>
            </a:r>
            <a:r>
              <a:rPr lang="en-US" b="1" dirty="0">
                <a:solidFill>
                  <a:srgbClr val="7030A0"/>
                </a:solidFill>
              </a:rPr>
              <a:t>norm</a:t>
            </a:r>
            <a:r>
              <a:rPr lang="en-US" dirty="0">
                <a:solidFill>
                  <a:srgbClr val="7030A0"/>
                </a:solidFill>
              </a:rPr>
              <a:t> is the square root of the integral of the product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715103-F586-47B4-8093-1DAAB6BD24D2}"/>
              </a:ext>
            </a:extLst>
          </p:cNvPr>
          <p:cNvSpPr txBox="1"/>
          <p:nvPr/>
        </p:nvSpPr>
        <p:spPr>
          <a:xfrm>
            <a:off x="1485900" y="1308538"/>
            <a:ext cx="617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Think of a function defining the components of a vector…</a:t>
            </a:r>
          </a:p>
        </p:txBody>
      </p:sp>
    </p:spTree>
    <p:extLst>
      <p:ext uri="{BB962C8B-B14F-4D97-AF65-F5344CB8AC3E}">
        <p14:creationId xmlns:p14="http://schemas.microsoft.com/office/powerpoint/2010/main" val="2772221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9" grpId="0"/>
      <p:bldP spid="3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6F2231D8-5436-4A19-9BE7-28B3EA24FA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4759" y="3799580"/>
            <a:ext cx="1923881" cy="605666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Orthogonal Functions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727464-6A03-4510-BAFC-690ABF1E92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2840" y="1465306"/>
            <a:ext cx="4695110" cy="35287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7653089-0692-4816-AA70-3C9684EFBF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7300" y="5175030"/>
            <a:ext cx="6629400" cy="74141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83B2353-3AD5-4345-A78D-90343196FC90}"/>
              </a:ext>
            </a:extLst>
          </p:cNvPr>
          <p:cNvSpPr txBox="1"/>
          <p:nvPr/>
        </p:nvSpPr>
        <p:spPr>
          <a:xfrm>
            <a:off x="7101349" y="2771297"/>
            <a:ext cx="15707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Consider the </a:t>
            </a:r>
            <a:r>
              <a:rPr lang="en-US" b="1" dirty="0">
                <a:solidFill>
                  <a:srgbClr val="7030A0"/>
                </a:solidFill>
              </a:rPr>
              <a:t>Fourier Transform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EE5AB32-6D1B-4090-AE6A-3B9A2F6AFAB0}"/>
              </a:ext>
            </a:extLst>
          </p:cNvPr>
          <p:cNvSpPr txBox="1"/>
          <p:nvPr/>
        </p:nvSpPr>
        <p:spPr>
          <a:xfrm>
            <a:off x="1060040" y="6061855"/>
            <a:ext cx="70239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Note: The conjugate of a </a:t>
            </a:r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real-valued</a:t>
            </a:r>
            <a:r>
              <a:rPr lang="en-US" dirty="0">
                <a:solidFill>
                  <a:srgbClr val="7030A0"/>
                </a:solidFill>
              </a:rPr>
              <a:t> function is the same function again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2EB7FE0-5A9F-48FB-B7F7-E48B38862F42}"/>
              </a:ext>
            </a:extLst>
          </p:cNvPr>
          <p:cNvSpPr/>
          <p:nvPr/>
        </p:nvSpPr>
        <p:spPr>
          <a:xfrm>
            <a:off x="4572000" y="5390535"/>
            <a:ext cx="117987" cy="162233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6278EB6-892D-4206-B496-DC9279FF44AE}"/>
              </a:ext>
            </a:extLst>
          </p:cNvPr>
          <p:cNvSpPr/>
          <p:nvPr/>
        </p:nvSpPr>
        <p:spPr>
          <a:xfrm>
            <a:off x="6676447" y="5453613"/>
            <a:ext cx="117987" cy="162233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AF1E34B4-5DD4-431E-A25C-EBC63766900C}"/>
              </a:ext>
            </a:extLst>
          </p:cNvPr>
          <p:cNvCxnSpPr>
            <a:stCxn id="17" idx="0"/>
            <a:endCxn id="10" idx="0"/>
          </p:cNvCxnSpPr>
          <p:nvPr/>
        </p:nvCxnSpPr>
        <p:spPr>
          <a:xfrm rot="16200000" flipH="1">
            <a:off x="5651678" y="4369851"/>
            <a:ext cx="63078" cy="2104447"/>
          </a:xfrm>
          <a:prstGeom prst="bentConnector3">
            <a:avLst>
              <a:gd name="adj1" fmla="val -362408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0686349C-0591-4553-9989-EA5EFD2C49D7}"/>
              </a:ext>
            </a:extLst>
          </p:cNvPr>
          <p:cNvSpPr/>
          <p:nvPr/>
        </p:nvSpPr>
        <p:spPr>
          <a:xfrm>
            <a:off x="7629525" y="5416549"/>
            <a:ext cx="171450" cy="238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F2977B3-010F-4BA9-9805-DE315D86E7EE}"/>
              </a:ext>
            </a:extLst>
          </p:cNvPr>
          <p:cNvSpPr/>
          <p:nvPr/>
        </p:nvSpPr>
        <p:spPr>
          <a:xfrm>
            <a:off x="8697120" y="3954463"/>
            <a:ext cx="139615" cy="2058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AE05211A-F2E9-4F3F-AB5E-E075CF494269}"/>
              </a:ext>
            </a:extLst>
          </p:cNvPr>
          <p:cNvCxnSpPr>
            <a:stCxn id="11" idx="0"/>
            <a:endCxn id="18" idx="2"/>
          </p:cNvCxnSpPr>
          <p:nvPr/>
        </p:nvCxnSpPr>
        <p:spPr>
          <a:xfrm rot="5400000" flipH="1" flipV="1">
            <a:off x="7612978" y="4262599"/>
            <a:ext cx="1256223" cy="1051678"/>
          </a:xfrm>
          <a:prstGeom prst="bentConnector3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F968A53-C98D-40FB-9FF9-C58038DC7F6A}"/>
                  </a:ext>
                </a:extLst>
              </p:cNvPr>
              <p:cNvSpPr txBox="1"/>
              <p:nvPr/>
            </p:nvSpPr>
            <p:spPr>
              <a:xfrm>
                <a:off x="2505444" y="5036530"/>
                <a:ext cx="132055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i="1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i="1" smtClean="0">
                                  <a:ln>
                                    <a:solidFill>
                                      <a:srgbClr val="00B050"/>
                                    </a:solidFill>
                                  </a:ln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n>
                                    <a:solidFill>
                                      <a:srgbClr val="00B050"/>
                                    </a:solidFill>
                                  </a:ln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b="0" i="1" smtClean="0">
                                  <a:ln>
                                    <a:solidFill>
                                      <a:srgbClr val="00B050"/>
                                    </a:solidFill>
                                  </a:ln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func>
                        </m:e>
                        <m:e>
                          <m:func>
                            <m:funcPr>
                              <m:ctrlPr>
                                <a:rPr lang="en-US" i="1" smtClean="0">
                                  <a:ln>
                                    <a:solidFill>
                                      <a:srgbClr val="00B050"/>
                                    </a:solidFill>
                                  </a:ln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n>
                                    <a:solidFill>
                                      <a:srgbClr val="00B050"/>
                                    </a:solidFill>
                                  </a:ln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b="0" i="1" smtClean="0">
                                  <a:ln>
                                    <a:solidFill>
                                      <a:srgbClr val="00B050"/>
                                    </a:solidFill>
                                  </a:ln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func>
                        </m:e>
                      </m:d>
                    </m:oMath>
                  </m:oMathPara>
                </a14:m>
                <a:endParaRPr lang="en-US" dirty="0">
                  <a:ln>
                    <a:solidFill>
                      <a:srgbClr val="00B050"/>
                    </a:solidFill>
                  </a:ln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F968A53-C98D-40FB-9FF9-C58038DC7F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5444" y="5036530"/>
                <a:ext cx="1320554" cy="2769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11713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6" grpId="0"/>
      <p:bldP spid="17" grpId="0" animBg="1"/>
      <p:bldP spid="21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Operators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68</a:t>
            </a:fld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AEA267D-9C4F-481F-995B-772BF0175151}"/>
              </a:ext>
            </a:extLst>
          </p:cNvPr>
          <p:cNvSpPr txBox="1"/>
          <p:nvPr/>
        </p:nvSpPr>
        <p:spPr>
          <a:xfrm>
            <a:off x="1305231" y="5284538"/>
            <a:ext cx="65335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 quantum mechanics, every physical observable such as position, momentum, energy, is associated with an operator having eigenfunctions. The </a:t>
            </a:r>
            <a:r>
              <a:rPr lang="en-US" b="1" dirty="0"/>
              <a:t>eigenvalues</a:t>
            </a:r>
            <a:r>
              <a:rPr lang="en-US" dirty="0"/>
              <a:t> for those eigenfunctions represent the </a:t>
            </a:r>
            <a:r>
              <a:rPr lang="en-US" u="sng" dirty="0"/>
              <a:t>possible</a:t>
            </a:r>
            <a:r>
              <a:rPr lang="en-US" dirty="0"/>
              <a:t> outcomes of </a:t>
            </a:r>
            <a:r>
              <a:rPr lang="en-US" b="1" dirty="0"/>
              <a:t>measurements</a:t>
            </a:r>
            <a:r>
              <a:rPr lang="en-US" dirty="0"/>
              <a:t> of that observable.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1B874D8-C714-4082-AF14-BE768BBCCF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237" y="2432674"/>
            <a:ext cx="3668198" cy="130956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06949EA-EF17-42AF-B2FE-B204263C2229}"/>
              </a:ext>
            </a:extLst>
          </p:cNvPr>
          <p:cNvSpPr txBox="1"/>
          <p:nvPr/>
        </p:nvSpPr>
        <p:spPr>
          <a:xfrm>
            <a:off x="469397" y="1591708"/>
            <a:ext cx="45498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An </a:t>
            </a:r>
            <a:r>
              <a:rPr lang="en-US" b="1" dirty="0">
                <a:solidFill>
                  <a:srgbClr val="7030A0"/>
                </a:solidFill>
              </a:rPr>
              <a:t>operator</a:t>
            </a:r>
            <a:r>
              <a:rPr lang="en-US" dirty="0">
                <a:solidFill>
                  <a:srgbClr val="7030A0"/>
                </a:solidFill>
              </a:rPr>
              <a:t> performs an action on a target (scalar, vector, function, etc.) to </a:t>
            </a:r>
            <a:r>
              <a:rPr lang="en-US" u="sng" dirty="0">
                <a:solidFill>
                  <a:srgbClr val="7030A0"/>
                </a:solidFill>
              </a:rPr>
              <a:t>transform</a:t>
            </a:r>
            <a:r>
              <a:rPr lang="en-US" dirty="0">
                <a:solidFill>
                  <a:srgbClr val="7030A0"/>
                </a:solidFill>
              </a:rPr>
              <a:t> it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A86120-9121-4F7D-A8C2-8D48EE7E5E1C}"/>
              </a:ext>
            </a:extLst>
          </p:cNvPr>
          <p:cNvSpPr txBox="1"/>
          <p:nvPr/>
        </p:nvSpPr>
        <p:spPr>
          <a:xfrm>
            <a:off x="5444515" y="2764292"/>
            <a:ext cx="26661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In quantum mechanics most operators are </a:t>
            </a:r>
            <a:r>
              <a:rPr lang="en-US" b="1" dirty="0">
                <a:solidFill>
                  <a:srgbClr val="7030A0"/>
                </a:solidFill>
              </a:rPr>
              <a:t>linear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850D898-51C0-4CC1-854E-E73658DD41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7354" y="4133235"/>
            <a:ext cx="1553961" cy="59198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8902B10-789D-41BD-BC7E-A7D570C90D88}"/>
              </a:ext>
            </a:extLst>
          </p:cNvPr>
          <p:cNvSpPr txBox="1"/>
          <p:nvPr/>
        </p:nvSpPr>
        <p:spPr>
          <a:xfrm>
            <a:off x="4880581" y="3880392"/>
            <a:ext cx="37940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An operator may have </a:t>
            </a:r>
            <a:r>
              <a:rPr lang="en-US" b="1" dirty="0">
                <a:solidFill>
                  <a:srgbClr val="7030A0"/>
                </a:solidFill>
              </a:rPr>
              <a:t>eigenfunctions</a:t>
            </a:r>
            <a:r>
              <a:rPr lang="en-US" dirty="0">
                <a:solidFill>
                  <a:srgbClr val="7030A0"/>
                </a:solidFill>
              </a:rPr>
              <a:t> thus applying the operator to an eigenfunction produces an </a:t>
            </a:r>
            <a:r>
              <a:rPr lang="en-US" b="1" dirty="0">
                <a:solidFill>
                  <a:srgbClr val="7030A0"/>
                </a:solidFill>
              </a:rPr>
              <a:t>eigenvalue</a:t>
            </a:r>
            <a:r>
              <a:rPr lang="en-US" dirty="0">
                <a:solidFill>
                  <a:srgbClr val="7030A0"/>
                </a:solidFill>
              </a:rPr>
              <a:t> (a scalar multiple of that function)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FCE503-54D1-402D-8426-2287DD5A702D}"/>
              </a:ext>
            </a:extLst>
          </p:cNvPr>
          <p:cNvSpPr txBox="1"/>
          <p:nvPr/>
        </p:nvSpPr>
        <p:spPr>
          <a:xfrm>
            <a:off x="5197481" y="1573462"/>
            <a:ext cx="316022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To stay grounded, you may think of an operator as a matrix, acting on a vector through the dot product</a:t>
            </a:r>
          </a:p>
        </p:txBody>
      </p:sp>
    </p:spTree>
    <p:extLst>
      <p:ext uri="{BB962C8B-B14F-4D97-AF65-F5344CB8AC3E}">
        <p14:creationId xmlns:p14="http://schemas.microsoft.com/office/powerpoint/2010/main" val="837405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8" grpId="0"/>
      <p:bldP spid="9" grpId="0"/>
      <p:bldP spid="12" grpId="0"/>
      <p:bldP spid="3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Operators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6CBCB6-5A69-4E06-86B8-48DCE52D54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1798" y="1561763"/>
            <a:ext cx="1319800" cy="61461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91BE2FF-4321-4AA3-B1CF-9DE61DEDA6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2077" y="2212592"/>
            <a:ext cx="6019846" cy="102009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4DE4CEB-849B-4F2C-AD46-70234AE350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61748" y="4135358"/>
            <a:ext cx="1439899" cy="70731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AD4FBD2-AFD3-4ABA-BAEA-F3761DA84F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1425" y="4956081"/>
            <a:ext cx="7713925" cy="91912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8AB9881-B17A-4BC8-BA4F-44C922C7185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21798" y="5988614"/>
            <a:ext cx="1601905" cy="57726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1F94E69-EB18-4BB8-AEB7-BC8AD42469EC}"/>
                  </a:ext>
                </a:extLst>
              </p:cNvPr>
              <p:cNvSpPr txBox="1"/>
              <p:nvPr/>
            </p:nvSpPr>
            <p:spPr>
              <a:xfrm>
                <a:off x="4444826" y="3103929"/>
                <a:ext cx="425491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FF0000"/>
                    </a:solidFill>
                  </a:rPr>
                  <a:t>No scalar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can turn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𝑘𝑥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dirty="0">
                    <a:solidFill>
                      <a:srgbClr val="FF0000"/>
                    </a:solidFill>
                  </a:rPr>
                  <a:t>into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k</m:t>
                    </m:r>
                    <m:func>
                      <m:func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𝑘𝑥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1F94E69-EB18-4BB8-AEB7-BC8AD42469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4826" y="3103929"/>
                <a:ext cx="4254910" cy="369332"/>
              </a:xfrm>
              <a:prstGeom prst="rect">
                <a:avLst/>
              </a:prstGeom>
              <a:blipFill>
                <a:blip r:embed="rId8"/>
                <a:stretch>
                  <a:fillRect l="-716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66F860D-36F4-4674-A53D-411FECA3FDE7}"/>
                  </a:ext>
                </a:extLst>
              </p:cNvPr>
              <p:cNvSpPr txBox="1"/>
              <p:nvPr/>
            </p:nvSpPr>
            <p:spPr>
              <a:xfrm>
                <a:off x="5641258" y="3978586"/>
                <a:ext cx="3176465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The 2</a:t>
                </a:r>
                <a:r>
                  <a:rPr lang="en-US" baseline="30000" dirty="0">
                    <a:solidFill>
                      <a:srgbClr val="7030A0"/>
                    </a:solidFill>
                  </a:rPr>
                  <a:t>nd</a:t>
                </a:r>
                <a:r>
                  <a:rPr lang="en-US" dirty="0">
                    <a:solidFill>
                      <a:srgbClr val="7030A0"/>
                    </a:solidFill>
                  </a:rPr>
                  <a:t> derivative </a:t>
                </a:r>
                <a:r>
                  <a:rPr lang="en-US" b="1" dirty="0">
                    <a:solidFill>
                      <a:srgbClr val="7030A0"/>
                    </a:solidFill>
                  </a:rPr>
                  <a:t>operator</a:t>
                </a:r>
                <a:r>
                  <a:rPr lang="en-US" dirty="0">
                    <a:solidFill>
                      <a:srgbClr val="7030A0"/>
                    </a:solidFill>
                  </a:rPr>
                  <a:t> has an </a:t>
                </a:r>
                <a:r>
                  <a:rPr lang="en-US" b="1" dirty="0">
                    <a:solidFill>
                      <a:srgbClr val="7030A0"/>
                    </a:solidFill>
                  </a:rPr>
                  <a:t>eigenfunction</a:t>
                </a:r>
                <a:r>
                  <a:rPr lang="en-US" dirty="0">
                    <a:solidFill>
                      <a:srgbClr val="7030A0"/>
                    </a:solidFill>
                  </a:rPr>
                  <a:t> of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 smtClean="0">
                            <a:ln>
                              <a:solidFill>
                                <a:sysClr val="windowText" lastClr="000000"/>
                              </a:solidFill>
                            </a:ln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i="0" smtClean="0">
                            <a:ln>
                              <a:solidFill>
                                <a:sysClr val="windowText" lastClr="000000"/>
                              </a:solidFill>
                            </a:ln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i="1" smtClean="0">
                                <a:ln>
                                  <a:solidFill>
                                    <a:sysClr val="windowText" lastClr="000000"/>
                                  </a:solidFill>
                                </a:ln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n>
                                  <a:solidFill>
                                    <a:sysClr val="windowText" lastClr="000000"/>
                                  </a:solidFill>
                                </a:ln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𝑘𝑥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and an </a:t>
                </a:r>
                <a:r>
                  <a:rPr lang="en-US" b="1" dirty="0">
                    <a:solidFill>
                      <a:srgbClr val="7030A0"/>
                    </a:solidFill>
                  </a:rPr>
                  <a:t>eigenvalue</a:t>
                </a:r>
                <a:r>
                  <a:rPr lang="en-US" dirty="0">
                    <a:solidFill>
                      <a:srgbClr val="7030A0"/>
                    </a:solidFill>
                  </a:rPr>
                  <a:t> of </a:t>
                </a:r>
                <a14:m>
                  <m:oMath xmlns:m="http://schemas.openxmlformats.org/officeDocument/2006/math">
                    <m:r>
                      <a:rPr lang="en-US" b="0" i="1" smtClean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b="0" i="1" smtClean="0">
                            <a:ln>
                              <a:solidFill>
                                <a:sysClr val="windowText" lastClr="000000"/>
                              </a:solidFill>
                            </a:ln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n>
                              <a:solidFill>
                                <a:sysClr val="windowText" lastClr="000000"/>
                              </a:solidFill>
                            </a:ln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b="0" i="1" smtClean="0">
                            <a:ln>
                              <a:solidFill>
                                <a:sysClr val="windowText" lastClr="000000"/>
                              </a:solidFill>
                            </a:ln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66F860D-36F4-4674-A53D-411FECA3FD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1258" y="3978586"/>
                <a:ext cx="3176465" cy="923330"/>
              </a:xfrm>
              <a:prstGeom prst="rect">
                <a:avLst/>
              </a:prstGeom>
              <a:blipFill>
                <a:blip r:embed="rId9"/>
                <a:stretch>
                  <a:fillRect t="-3974" r="-1727" b="-9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64729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Quantum Double Slit Experiment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BCF3BF-7FC5-437F-BEC7-183A54431A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488" y="1921989"/>
            <a:ext cx="7183024" cy="398095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6792551-9C53-48A3-9A51-E90F25CE66DE}"/>
              </a:ext>
            </a:extLst>
          </p:cNvPr>
          <p:cNvSpPr txBox="1"/>
          <p:nvPr/>
        </p:nvSpPr>
        <p:spPr>
          <a:xfrm>
            <a:off x="3567265" y="4929317"/>
            <a:ext cx="2494322" cy="12003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This happens even if we only allow a </a:t>
            </a:r>
            <a:r>
              <a:rPr lang="en-US" b="1" dirty="0">
                <a:solidFill>
                  <a:srgbClr val="7030A0"/>
                </a:solidFill>
              </a:rPr>
              <a:t>single</a:t>
            </a:r>
            <a:r>
              <a:rPr lang="en-US" dirty="0">
                <a:solidFill>
                  <a:srgbClr val="7030A0"/>
                </a:solidFill>
              </a:rPr>
              <a:t> electron at a time to pass through the slits </a:t>
            </a:r>
          </a:p>
        </p:txBody>
      </p:sp>
    </p:spTree>
    <p:extLst>
      <p:ext uri="{BB962C8B-B14F-4D97-AF65-F5344CB8AC3E}">
        <p14:creationId xmlns:p14="http://schemas.microsoft.com/office/powerpoint/2010/main" val="2903760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Operators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70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187BCA-7B27-479B-BC41-DC62B97ACF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1880" y="1946304"/>
            <a:ext cx="1857933" cy="50527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7BC5A2E-378F-41B7-9565-B703B7CC81C2}"/>
                  </a:ext>
                </a:extLst>
              </p:cNvPr>
              <p:cNvSpPr txBox="1"/>
              <p:nvPr/>
            </p:nvSpPr>
            <p:spPr>
              <a:xfrm>
                <a:off x="5008039" y="1882087"/>
                <a:ext cx="3030232" cy="9326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Operator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𝑶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acting on</a:t>
                </a:r>
              </a:p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 one of its eigenkets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|"/>
                        <m:ctrlPr>
                          <a:rPr lang="en-US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⟨"/>
                            <m:endChr m:val=""/>
                            <m:ctrlPr>
                              <a:rPr lang="en-US" b="1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𝝍</m:t>
                            </m:r>
                          </m:e>
                        </m:d>
                      </m:e>
                    </m:d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will return an eigenvalue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𝝀</m:t>
                    </m:r>
                  </m:oMath>
                </a14:m>
                <a:endParaRPr lang="en-US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7BC5A2E-378F-41B7-9565-B703B7CC81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8039" y="1882087"/>
                <a:ext cx="3030232" cy="932628"/>
              </a:xfrm>
              <a:prstGeom prst="rect">
                <a:avLst/>
              </a:prstGeom>
              <a:blipFill>
                <a:blip r:embed="rId4"/>
                <a:stretch>
                  <a:fillRect t="-16993" r="-1207" b="-437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4A30C3A0-84E1-4B3B-9673-3F3B6E41BF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1375" y="3420060"/>
            <a:ext cx="3418942" cy="52969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22D2700-7F93-477B-BCB1-82B68430031C}"/>
                  </a:ext>
                </a:extLst>
              </p:cNvPr>
              <p:cNvSpPr txBox="1"/>
              <p:nvPr/>
            </p:nvSpPr>
            <p:spPr>
              <a:xfrm>
                <a:off x="4834618" y="3228221"/>
                <a:ext cx="3377074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To take the inner product of both sides with </a:t>
                </a:r>
                <a:r>
                  <a:rPr lang="en-US" b="1" dirty="0">
                    <a:solidFill>
                      <a:srgbClr val="7030A0"/>
                    </a:solidFill>
                  </a:rPr>
                  <a:t>ket</a:t>
                </a:r>
                <a:r>
                  <a:rPr lang="en-US" dirty="0">
                    <a:solidFill>
                      <a:srgbClr val="7030A0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"/>
                            <m:ctrlPr>
                              <a:rPr lang="en-US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we'll need its </a:t>
                </a:r>
                <a:r>
                  <a:rPr lang="en-US" b="1" dirty="0">
                    <a:solidFill>
                      <a:srgbClr val="7030A0"/>
                    </a:solidFill>
                  </a:rPr>
                  <a:t>bra</a:t>
                </a:r>
                <a:r>
                  <a:rPr lang="en-US" dirty="0">
                    <a:solidFill>
                      <a:srgbClr val="7030A0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"/>
                        <m:ctrlPr>
                          <a:rPr lang="en-US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which is the Hermitian adjoint of </a:t>
                </a:r>
                <a:r>
                  <a:rPr lang="en-US" b="1" dirty="0">
                    <a:solidFill>
                      <a:srgbClr val="7030A0"/>
                    </a:solidFill>
                  </a:rPr>
                  <a:t>ket</a:t>
                </a:r>
                <a:r>
                  <a:rPr lang="en-US" dirty="0">
                    <a:solidFill>
                      <a:srgbClr val="7030A0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"/>
                        <m:ctrlPr>
                          <a:rPr lang="en-US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en-US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</m:e>
                        </m:d>
                      </m:e>
                    </m:d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22D2700-7F93-477B-BCB1-82B6843003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4618" y="3228221"/>
                <a:ext cx="3377074" cy="1200329"/>
              </a:xfrm>
              <a:prstGeom prst="rect">
                <a:avLst/>
              </a:prstGeom>
              <a:blipFill>
                <a:blip r:embed="rId6"/>
                <a:stretch>
                  <a:fillRect t="-14286" r="-1264" b="-5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5A58239D-890B-456B-B5A1-8F6C75D6AF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13422" y="5079482"/>
            <a:ext cx="2594848" cy="4597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B57BD82-55C2-4ADE-8A31-9AC94773D7AC}"/>
                  </a:ext>
                </a:extLst>
              </p:cNvPr>
              <p:cNvSpPr txBox="1"/>
              <p:nvPr/>
            </p:nvSpPr>
            <p:spPr>
              <a:xfrm>
                <a:off x="4834618" y="4847707"/>
                <a:ext cx="3377074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An operator sandwiched between a </a:t>
                </a:r>
                <a:r>
                  <a:rPr lang="en-US" b="1" dirty="0">
                    <a:solidFill>
                      <a:srgbClr val="7030A0"/>
                    </a:solidFill>
                  </a:rPr>
                  <a:t>bra</a:t>
                </a:r>
                <a:r>
                  <a:rPr lang="en-US" dirty="0">
                    <a:solidFill>
                      <a:srgbClr val="7030A0"/>
                    </a:solidFill>
                  </a:rPr>
                  <a:t> and an </a:t>
                </a:r>
                <a:r>
                  <a:rPr lang="en-US" b="1" dirty="0">
                    <a:solidFill>
                      <a:srgbClr val="7030A0"/>
                    </a:solidFill>
                  </a:rPr>
                  <a:t>eigenket</a:t>
                </a:r>
                <a:r>
                  <a:rPr lang="en-US" dirty="0">
                    <a:solidFill>
                      <a:srgbClr val="7030A0"/>
                    </a:solidFill>
                  </a:rPr>
                  <a:t> produces a scalar multiple of the associated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𝝀</m:t>
                    </m:r>
                  </m:oMath>
                </a14:m>
                <a:endParaRPr lang="en-US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B57BD82-55C2-4ADE-8A31-9AC94773D7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4618" y="4847707"/>
                <a:ext cx="3377074" cy="923330"/>
              </a:xfrm>
              <a:prstGeom prst="rect">
                <a:avLst/>
              </a:prstGeom>
              <a:blipFill>
                <a:blip r:embed="rId8"/>
                <a:stretch>
                  <a:fillRect l="-1083" t="-3289" r="-2166"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A09D26D-AA57-4C8D-85EF-7B23286FEC42}"/>
              </a:ext>
            </a:extLst>
          </p:cNvPr>
          <p:cNvCxnSpPr>
            <a:cxnSpLocks/>
          </p:cNvCxnSpPr>
          <p:nvPr/>
        </p:nvCxnSpPr>
        <p:spPr>
          <a:xfrm>
            <a:off x="1349477" y="3228222"/>
            <a:ext cx="0" cy="36133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9BB770C-5CB9-487D-A799-D0C26987DD41}"/>
              </a:ext>
            </a:extLst>
          </p:cNvPr>
          <p:cNvCxnSpPr>
            <a:cxnSpLocks/>
          </p:cNvCxnSpPr>
          <p:nvPr/>
        </p:nvCxnSpPr>
        <p:spPr>
          <a:xfrm>
            <a:off x="3183193" y="3228222"/>
            <a:ext cx="0" cy="36133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72B0365A-E6B1-4C88-A912-E9CC4D085567}"/>
              </a:ext>
            </a:extLst>
          </p:cNvPr>
          <p:cNvSpPr/>
          <p:nvPr/>
        </p:nvSpPr>
        <p:spPr>
          <a:xfrm>
            <a:off x="1781880" y="5079482"/>
            <a:ext cx="349262" cy="45978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2A33537-2A4E-470E-942C-4CA2EC560BEB}"/>
              </a:ext>
            </a:extLst>
          </p:cNvPr>
          <p:cNvSpPr/>
          <p:nvPr/>
        </p:nvSpPr>
        <p:spPr>
          <a:xfrm>
            <a:off x="3242420" y="5079482"/>
            <a:ext cx="349262" cy="45978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09F23FBB-D774-4694-832D-A61428DC66FA}"/>
              </a:ext>
            </a:extLst>
          </p:cNvPr>
          <p:cNvCxnSpPr>
            <a:stCxn id="7" idx="2"/>
            <a:endCxn id="14" idx="2"/>
          </p:cNvCxnSpPr>
          <p:nvPr/>
        </p:nvCxnSpPr>
        <p:spPr>
          <a:xfrm rot="16200000" flipH="1">
            <a:off x="2686781" y="4808992"/>
            <a:ext cx="12700" cy="1460540"/>
          </a:xfrm>
          <a:prstGeom prst="bentConnector3">
            <a:avLst>
              <a:gd name="adj1" fmla="val 1800000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027CC19-D21F-4C08-8BFB-84A2B2729001}"/>
                  </a:ext>
                </a:extLst>
              </p:cNvPr>
              <p:cNvSpPr txBox="1"/>
              <p:nvPr/>
            </p:nvSpPr>
            <p:spPr>
              <a:xfrm>
                <a:off x="1257301" y="1308538"/>
                <a:ext cx="662939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FF0000"/>
                    </a:solidFill>
                  </a:rPr>
                  <a:t>Think of a function </a:t>
                </a:r>
                <a14:m>
                  <m:oMath xmlns:m="http://schemas.openxmlformats.org/officeDocument/2006/math">
                    <m:r>
                      <a:rPr lang="en-US" i="1" smtClean="0">
                        <a:ln>
                          <a:solidFill>
                            <a:srgbClr val="FF0000"/>
                          </a:solidFill>
                        </a:ln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defining the components of an infinite ket…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027CC19-D21F-4C08-8BFB-84A2B27290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7301" y="1308538"/>
                <a:ext cx="6629398" cy="369332"/>
              </a:xfrm>
              <a:prstGeom prst="rect">
                <a:avLst/>
              </a:prstGeom>
              <a:blipFill>
                <a:blip r:embed="rId9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75741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5" grpId="0"/>
      <p:bldP spid="7" grpId="0" animBg="1"/>
      <p:bldP spid="14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Matrix from an Operator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71</a:t>
            </a:fld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CFEDB39-CAFC-4FD3-A8AB-8F7857A6F9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713" y="1471527"/>
            <a:ext cx="2195566" cy="87925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F8DAF8F-BCF2-4223-B1B0-7A3319C548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2999" y="1461847"/>
            <a:ext cx="3227973" cy="88893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B883D14-31D6-4420-BF72-A4C0F87F51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7817" y="2736317"/>
            <a:ext cx="4860573" cy="8552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66D8F1C-D840-45D5-AE44-5FCEA527A3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97817" y="3977127"/>
            <a:ext cx="4951470" cy="8621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9298208-29D6-485C-AC69-23287249E5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01435" y="5224835"/>
            <a:ext cx="3653335" cy="90692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0D7878F-13C5-4D25-8290-D7ED606FBD6B}"/>
                  </a:ext>
                </a:extLst>
              </p:cNvPr>
              <p:cNvSpPr txBox="1"/>
              <p:nvPr/>
            </p:nvSpPr>
            <p:spPr>
              <a:xfrm>
                <a:off x="5678129" y="5073421"/>
                <a:ext cx="2988972" cy="12097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Given an operator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we can find the elements of the </a:t>
                </a:r>
                <a:r>
                  <a:rPr lang="en-US" b="1" dirty="0">
                    <a:solidFill>
                      <a:srgbClr val="7030A0"/>
                    </a:solidFill>
                  </a:rPr>
                  <a:t>matrix</a:t>
                </a:r>
                <a:r>
                  <a:rPr lang="en-US" dirty="0">
                    <a:solidFill>
                      <a:srgbClr val="7030A0"/>
                    </a:solidFill>
                  </a:rPr>
                  <a:t> representation of that operator in its basis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0D7878F-13C5-4D25-8290-D7ED606FBD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8129" y="5073421"/>
                <a:ext cx="2988972" cy="1209755"/>
              </a:xfrm>
              <a:prstGeom prst="rect">
                <a:avLst/>
              </a:prstGeom>
              <a:blipFill>
                <a:blip r:embed="rId8"/>
                <a:stretch>
                  <a:fillRect l="-407" t="-2513" r="-1833" b="-70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10F00627-DBCC-420D-A63C-7D79C151AD6A}"/>
              </a:ext>
            </a:extLst>
          </p:cNvPr>
          <p:cNvSpPr txBox="1"/>
          <p:nvPr/>
        </p:nvSpPr>
        <p:spPr>
          <a:xfrm>
            <a:off x="6526160" y="2930885"/>
            <a:ext cx="198918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We can then take the Hermitian of that </a:t>
            </a:r>
            <a:r>
              <a:rPr lang="en-US" b="1" dirty="0">
                <a:solidFill>
                  <a:srgbClr val="7030A0"/>
                </a:solidFill>
              </a:rPr>
              <a:t>matrix</a:t>
            </a:r>
            <a:r>
              <a:rPr lang="en-US" dirty="0">
                <a:solidFill>
                  <a:srgbClr val="7030A0"/>
                </a:solidFill>
              </a:rPr>
              <a:t> to get the </a:t>
            </a:r>
            <a:r>
              <a:rPr lang="en-US" i="1" dirty="0">
                <a:solidFill>
                  <a:srgbClr val="7030A0"/>
                </a:solidFill>
              </a:rPr>
              <a:t>adjoint</a:t>
            </a:r>
            <a:r>
              <a:rPr lang="en-US" dirty="0">
                <a:solidFill>
                  <a:srgbClr val="7030A0"/>
                </a:solidFill>
              </a:rPr>
              <a:t> of the </a:t>
            </a:r>
            <a:r>
              <a:rPr lang="en-US" b="1" dirty="0">
                <a:solidFill>
                  <a:srgbClr val="7030A0"/>
                </a:solidFill>
              </a:rPr>
              <a:t>operator</a:t>
            </a:r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AD845937-E8DC-4162-B042-BCF5C1D30220}"/>
              </a:ext>
            </a:extLst>
          </p:cNvPr>
          <p:cNvCxnSpPr>
            <a:stCxn id="10" idx="0"/>
            <a:endCxn id="12" idx="2"/>
          </p:cNvCxnSpPr>
          <p:nvPr/>
        </p:nvCxnSpPr>
        <p:spPr>
          <a:xfrm rot="5400000" flipH="1" flipV="1">
            <a:off x="7014081" y="4566747"/>
            <a:ext cx="665208" cy="348140"/>
          </a:xfrm>
          <a:prstGeom prst="bentConnector3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4CD17BF4-ABEA-436C-BA0B-A5F4EF43BE7A}"/>
              </a:ext>
            </a:extLst>
          </p:cNvPr>
          <p:cNvSpPr/>
          <p:nvPr/>
        </p:nvSpPr>
        <p:spPr>
          <a:xfrm>
            <a:off x="2079523" y="1585452"/>
            <a:ext cx="501445" cy="3908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B532986-E386-4928-8CD1-E0CBBDE09FB2}"/>
              </a:ext>
            </a:extLst>
          </p:cNvPr>
          <p:cNvSpPr/>
          <p:nvPr/>
        </p:nvSpPr>
        <p:spPr>
          <a:xfrm>
            <a:off x="5517986" y="3203027"/>
            <a:ext cx="501445" cy="3908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AF285A73-7FC4-4A6B-BE40-50286A50B0CC}"/>
              </a:ext>
            </a:extLst>
          </p:cNvPr>
          <p:cNvCxnSpPr>
            <a:cxnSpLocks/>
            <a:stCxn id="19" idx="0"/>
            <a:endCxn id="17" idx="2"/>
          </p:cNvCxnSpPr>
          <p:nvPr/>
        </p:nvCxnSpPr>
        <p:spPr>
          <a:xfrm rot="16200000" flipV="1">
            <a:off x="3436107" y="870424"/>
            <a:ext cx="1226743" cy="3438463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243B00F8-F34F-403E-82D6-96BE011CA822}"/>
              </a:ext>
            </a:extLst>
          </p:cNvPr>
          <p:cNvSpPr/>
          <p:nvPr/>
        </p:nvSpPr>
        <p:spPr>
          <a:xfrm>
            <a:off x="1197817" y="2736317"/>
            <a:ext cx="1132430" cy="50770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D3069B53-7267-426A-B8AF-D7E93D963E42}"/>
              </a:ext>
            </a:extLst>
          </p:cNvPr>
          <p:cNvCxnSpPr>
            <a:stCxn id="19" idx="2"/>
            <a:endCxn id="23" idx="2"/>
          </p:cNvCxnSpPr>
          <p:nvPr/>
        </p:nvCxnSpPr>
        <p:spPr>
          <a:xfrm rot="5400000" flipH="1">
            <a:off x="3591451" y="1416602"/>
            <a:ext cx="349839" cy="4004677"/>
          </a:xfrm>
          <a:prstGeom prst="bentConnector3">
            <a:avLst>
              <a:gd name="adj1" fmla="val -65344"/>
            </a:avLst>
          </a:prstGeom>
          <a:ln w="28575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BF62B1CC-F298-4EF1-99EC-357FFA796929}"/>
              </a:ext>
            </a:extLst>
          </p:cNvPr>
          <p:cNvSpPr/>
          <p:nvPr/>
        </p:nvSpPr>
        <p:spPr>
          <a:xfrm>
            <a:off x="2633940" y="5309419"/>
            <a:ext cx="1132430" cy="39820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A01F96A-7CDF-4B9B-BBDA-9CF9C000DE77}"/>
              </a:ext>
            </a:extLst>
          </p:cNvPr>
          <p:cNvSpPr/>
          <p:nvPr/>
        </p:nvSpPr>
        <p:spPr>
          <a:xfrm>
            <a:off x="1828800" y="5463048"/>
            <a:ext cx="376084" cy="1204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9D071806-2368-465E-878B-73A2BF70EDD9}"/>
              </a:ext>
            </a:extLst>
          </p:cNvPr>
          <p:cNvCxnSpPr>
            <a:cxnSpLocks/>
            <a:stCxn id="17" idx="0"/>
            <a:endCxn id="26" idx="1"/>
          </p:cNvCxnSpPr>
          <p:nvPr/>
        </p:nvCxnSpPr>
        <p:spPr>
          <a:xfrm rot="16200000" flipH="1">
            <a:off x="520557" y="3395140"/>
            <a:ext cx="3923071" cy="303694"/>
          </a:xfrm>
          <a:prstGeom prst="bentConnector4">
            <a:avLst>
              <a:gd name="adj1" fmla="val -5827"/>
              <a:gd name="adj2" fmla="val -532759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0C973B3-7C1E-43AA-81B5-72FF09A082DA}"/>
                  </a:ext>
                </a:extLst>
              </p:cNvPr>
              <p:cNvSpPr txBox="1"/>
              <p:nvPr/>
            </p:nvSpPr>
            <p:spPr>
              <a:xfrm>
                <a:off x="7691747" y="1461847"/>
                <a:ext cx="968443" cy="9818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rgbClr val="FF0000"/>
                    </a:solidFill>
                  </a:rPr>
                  <a:t>Now take the inner product with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sz="1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"/>
                            <m:ctrlPr>
                              <a:rPr lang="en-US" sz="14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40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𝜖</m:t>
                                </m:r>
                              </m:e>
                              <m:sub>
                                <m:r>
                                  <a:rPr lang="en-US" sz="1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en-US" sz="1400" dirty="0">
                    <a:solidFill>
                      <a:srgbClr val="FF0000"/>
                    </a:solidFill>
                  </a:rPr>
                  <a:t>… </a:t>
                </a: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0C973B3-7C1E-43AA-81B5-72FF09A082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1747" y="1461847"/>
                <a:ext cx="968443" cy="981807"/>
              </a:xfrm>
              <a:prstGeom prst="rect">
                <a:avLst/>
              </a:prstGeom>
              <a:blipFill>
                <a:blip r:embed="rId9"/>
                <a:stretch>
                  <a:fillRect l="-1887" t="-1242" r="-33333" b="-7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E39B3087-DE3D-4E81-A3F3-ECE0C0343993}"/>
              </a:ext>
            </a:extLst>
          </p:cNvPr>
          <p:cNvSpPr/>
          <p:nvPr/>
        </p:nvSpPr>
        <p:spPr>
          <a:xfrm>
            <a:off x="1273803" y="1667943"/>
            <a:ext cx="376084" cy="1204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297F927-67BA-4185-A2CB-A7B3D64B771F}"/>
                  </a:ext>
                </a:extLst>
              </p:cNvPr>
              <p:cNvSpPr txBox="1"/>
              <p:nvPr/>
            </p:nvSpPr>
            <p:spPr>
              <a:xfrm>
                <a:off x="538000" y="738797"/>
                <a:ext cx="1792245" cy="6557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n>
                      <a:solidFill>
                        <a:srgbClr val="7030A0"/>
                      </a:solidFill>
                    </a:ln>
                    <a:solidFill>
                      <a:srgbClr val="7030A0"/>
                    </a:solidFill>
                  </a:rPr>
                  <a:t>We are given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n>
                              <a:solidFill>
                                <a:srgbClr val="7030A0"/>
                              </a:solidFill>
                            </a:ln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n>
                              <a:solidFill>
                                <a:srgbClr val="7030A0"/>
                              </a:solidFill>
                            </a:ln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acc>
                  </m:oMath>
                </a14:m>
                <a:r>
                  <a:rPr lang="en-US" dirty="0">
                    <a:ln>
                      <a:solidFill>
                        <a:srgbClr val="7030A0"/>
                      </a:solidFill>
                    </a:ln>
                    <a:solidFill>
                      <a:srgbClr val="7030A0"/>
                    </a:solidFill>
                  </a:rPr>
                  <a:t> and we seek </a:t>
                </a:r>
                <a14:m>
                  <m:oMath xmlns:m="http://schemas.openxmlformats.org/officeDocument/2006/math">
                    <m:r>
                      <a:rPr lang="en-US" i="1" dirty="0" smtClean="0">
                        <a:ln>
                          <a:solidFill>
                            <a:srgbClr val="7030A0"/>
                          </a:solidFill>
                        </a:ln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>
                    <a:ln>
                      <a:solidFill>
                        <a:srgbClr val="7030A0"/>
                      </a:solidFill>
                    </a:ln>
                    <a:solidFill>
                      <a:srgbClr val="7030A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297F927-67BA-4185-A2CB-A7B3D64B77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000" y="738797"/>
                <a:ext cx="1792245" cy="65575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D5EC1B7B-F089-4156-A1DE-D25F3E90ABFE}"/>
              </a:ext>
            </a:extLst>
          </p:cNvPr>
          <p:cNvSpPr txBox="1"/>
          <p:nvPr/>
        </p:nvSpPr>
        <p:spPr>
          <a:xfrm>
            <a:off x="3352950" y="3499988"/>
            <a:ext cx="1849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n>
                  <a:solidFill>
                    <a:srgbClr val="0070C0"/>
                  </a:solidFill>
                </a:ln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302E65C-70D8-4FBF-8B69-04C4261269A0}"/>
              </a:ext>
            </a:extLst>
          </p:cNvPr>
          <p:cNvSpPr txBox="1"/>
          <p:nvPr/>
        </p:nvSpPr>
        <p:spPr>
          <a:xfrm>
            <a:off x="4760535" y="3499988"/>
            <a:ext cx="1849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n>
                  <a:solidFill>
                    <a:srgbClr val="0070C0"/>
                  </a:solidFill>
                </a:ln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EC8B6AE-6C8D-4656-93CD-F1EF88B380D2}"/>
              </a:ext>
            </a:extLst>
          </p:cNvPr>
          <p:cNvSpPr txBox="1"/>
          <p:nvPr/>
        </p:nvSpPr>
        <p:spPr>
          <a:xfrm>
            <a:off x="3352950" y="4800698"/>
            <a:ext cx="1849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n>
                  <a:solidFill>
                    <a:srgbClr val="0070C0"/>
                  </a:solidFill>
                </a:ln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BBF2B88-ADF9-45EE-9575-C9E0604CC4BF}"/>
              </a:ext>
            </a:extLst>
          </p:cNvPr>
          <p:cNvSpPr txBox="1"/>
          <p:nvPr/>
        </p:nvSpPr>
        <p:spPr>
          <a:xfrm>
            <a:off x="4863014" y="4800698"/>
            <a:ext cx="1849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n>
                  <a:solidFill>
                    <a:srgbClr val="0070C0"/>
                  </a:solidFill>
                </a:ln>
                <a:solidFill>
                  <a:srgbClr val="0070C0"/>
                </a:solidFill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3885772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"/>
                            </p:stCondLst>
                            <p:childTnLst>
                              <p:par>
                                <p:cTn id="7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00"/>
                            </p:stCondLst>
                            <p:childTnLst>
                              <p:par>
                                <p:cTn id="8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500"/>
                            </p:stCondLst>
                            <p:childTnLst>
                              <p:par>
                                <p:cTn id="9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7" grpId="0" animBg="1"/>
      <p:bldP spid="19" grpId="0" animBg="1"/>
      <p:bldP spid="23" grpId="0" animBg="1"/>
      <p:bldP spid="26" grpId="0" animBg="1"/>
      <p:bldP spid="31" grpId="0"/>
      <p:bldP spid="3" grpId="0"/>
      <p:bldP spid="7" grpId="0"/>
      <p:bldP spid="27" grpId="0"/>
      <p:bldP spid="29" grpId="0"/>
      <p:bldP spid="30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Expectation Values – The Born Rule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72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36BDCD9-79BA-40F8-9599-23B1CA257B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2651" y="1668861"/>
            <a:ext cx="5058697" cy="89497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4DA1F65-6B6A-4B44-8056-46430D48E9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0668" y="2834276"/>
            <a:ext cx="2064271" cy="107818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2CA8867-09F2-4649-B7EF-86B94B2D58BC}"/>
                  </a:ext>
                </a:extLst>
              </p:cNvPr>
              <p:cNvSpPr txBox="1"/>
              <p:nvPr/>
            </p:nvSpPr>
            <p:spPr>
              <a:xfrm>
                <a:off x="628650" y="2965734"/>
                <a:ext cx="257175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= Average (expected) number of goals scored by the </a:t>
                </a:r>
                <a:r>
                  <a:rPr lang="en-US" b="1" dirty="0">
                    <a:solidFill>
                      <a:srgbClr val="7030A0"/>
                    </a:solidFill>
                  </a:rPr>
                  <a:t>winner</a:t>
                </a: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2CA8867-09F2-4649-B7EF-86B94B2D58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2965734"/>
                <a:ext cx="2571750" cy="923330"/>
              </a:xfrm>
              <a:prstGeom prst="rect">
                <a:avLst/>
              </a:prstGeom>
              <a:blipFill>
                <a:blip r:embed="rId5"/>
                <a:stretch>
                  <a:fillRect t="-3974" r="-2370" b="-9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2" name="Picture 31">
            <a:extLst>
              <a:ext uri="{FF2B5EF4-FFF2-40B4-BE49-F238E27FC236}">
                <a16:creationId xmlns:a16="http://schemas.microsoft.com/office/drawing/2014/main" id="{32ED575B-39C3-4848-A707-495CBBCA74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7583" y="4383161"/>
            <a:ext cx="7248832" cy="1106125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FA5A2C6F-D77F-45D4-8ED2-3AC4D0377D18}"/>
              </a:ext>
            </a:extLst>
          </p:cNvPr>
          <p:cNvSpPr/>
          <p:nvPr/>
        </p:nvSpPr>
        <p:spPr>
          <a:xfrm>
            <a:off x="1276692" y="5189139"/>
            <a:ext cx="706966" cy="37100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F92EBF6E-130A-4280-90A0-D4AC907C403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90668" y="5698302"/>
            <a:ext cx="2298168" cy="600312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59D9FFBB-5047-4508-BA23-B2425D173565}"/>
              </a:ext>
            </a:extLst>
          </p:cNvPr>
          <p:cNvSpPr txBox="1"/>
          <p:nvPr/>
        </p:nvSpPr>
        <p:spPr>
          <a:xfrm>
            <a:off x="6083709" y="5636816"/>
            <a:ext cx="22981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The expected value of an observable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0FB2323D-B818-490D-BEB5-1DC6D8F6D016}"/>
                  </a:ext>
                </a:extLst>
              </p:cNvPr>
              <p:cNvSpPr txBox="1"/>
              <p:nvPr/>
            </p:nvSpPr>
            <p:spPr>
              <a:xfrm>
                <a:off x="7232793" y="2072501"/>
                <a:ext cx="91071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=100%</m:t>
                      </m:r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0FB2323D-B818-490D-BEB5-1DC6D8F6D0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2793" y="2072501"/>
                <a:ext cx="910712" cy="33855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36E7091-C016-468D-9629-9574E4B22244}"/>
                  </a:ext>
                </a:extLst>
              </p:cNvPr>
              <p:cNvSpPr txBox="1"/>
              <p:nvPr/>
            </p:nvSpPr>
            <p:spPr>
              <a:xfrm>
                <a:off x="6403750" y="3614710"/>
                <a:ext cx="1978127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FF0000"/>
                    </a:solidFill>
                  </a:rPr>
                  <a:t>Is the top row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a valid basis for this state vector?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36E7091-C016-468D-9629-9574E4B222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3750" y="3614710"/>
                <a:ext cx="1978127" cy="923330"/>
              </a:xfrm>
              <a:prstGeom prst="rect">
                <a:avLst/>
              </a:prstGeom>
              <a:blipFill>
                <a:blip r:embed="rId9"/>
                <a:stretch>
                  <a:fillRect l="-1846" t="-3974" b="-9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49D2768-7A67-4BA4-8068-FD6F367A4B46}"/>
                  </a:ext>
                </a:extLst>
              </p:cNvPr>
              <p:cNvSpPr txBox="1"/>
              <p:nvPr/>
            </p:nvSpPr>
            <p:spPr>
              <a:xfrm>
                <a:off x="1689090" y="1838683"/>
                <a:ext cx="29456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49D2768-7A67-4BA4-8068-FD6F367A4B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9090" y="1838683"/>
                <a:ext cx="294568" cy="276999"/>
              </a:xfrm>
              <a:prstGeom prst="rect">
                <a:avLst/>
              </a:prstGeom>
              <a:blipFill>
                <a:blip r:embed="rId10"/>
                <a:stretch>
                  <a:fillRect l="-20833" r="-4167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51841C2-E874-4A0C-85CF-B2BC909F3378}"/>
                  </a:ext>
                </a:extLst>
              </p:cNvPr>
              <p:cNvSpPr txBox="1"/>
              <p:nvPr/>
            </p:nvSpPr>
            <p:spPr>
              <a:xfrm>
                <a:off x="1700407" y="2124140"/>
                <a:ext cx="27193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51841C2-E874-4A0C-85CF-B2BC909F33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0407" y="2124140"/>
                <a:ext cx="271934" cy="276999"/>
              </a:xfrm>
              <a:prstGeom prst="rect">
                <a:avLst/>
              </a:prstGeom>
              <a:blipFill>
                <a:blip r:embed="rId11"/>
                <a:stretch>
                  <a:fillRect l="-22222" r="-2222"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40276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3" grpId="0" animBg="1"/>
      <p:bldP spid="35" grpId="0"/>
      <p:bldP spid="36" grpId="0"/>
      <p:bldP spid="3" grpId="0"/>
      <p:bldP spid="5" grpId="0"/>
      <p:bldP spid="15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80DDD54-BFB2-4D69-83AD-3A389EE0594E}"/>
                  </a:ext>
                </a:extLst>
              </p:cNvPr>
              <p:cNvSpPr txBox="1"/>
              <p:nvPr/>
            </p:nvSpPr>
            <p:spPr>
              <a:xfrm>
                <a:off x="2226451" y="1311179"/>
                <a:ext cx="4465932" cy="6556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Suppose the basis set of a wavefunction are</a:t>
                </a:r>
              </a:p>
              <a:p>
                <a:pPr algn="ctr"/>
                <a:r>
                  <a:rPr lang="en-US" dirty="0"/>
                  <a:t>the </a:t>
                </a:r>
                <a:r>
                  <a:rPr lang="en-US" b="1" dirty="0"/>
                  <a:t>eigenkets</a:t>
                </a:r>
                <a:r>
                  <a:rPr lang="en-US" dirty="0"/>
                  <a:t> of a </a:t>
                </a:r>
                <a:r>
                  <a:rPr lang="en-US" b="1" dirty="0"/>
                  <a:t>Hermitian</a:t>
                </a:r>
                <a:r>
                  <a:rPr lang="en-US" dirty="0"/>
                  <a:t> operator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</m:acc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80DDD54-BFB2-4D69-83AD-3A389EE059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6451" y="1311179"/>
                <a:ext cx="4465932" cy="655629"/>
              </a:xfrm>
              <a:prstGeom prst="rect">
                <a:avLst/>
              </a:prstGeom>
              <a:blipFill>
                <a:blip r:embed="rId3"/>
                <a:stretch>
                  <a:fillRect t="-4630" b="-13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Expectation Values – The Born Rule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2EF571-F760-44A9-A3F2-2388B37496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7163" y="3339703"/>
            <a:ext cx="1740673" cy="45468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A8CEFD3-9C5F-4451-95CA-F6047FF0AB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5809" y="4005199"/>
            <a:ext cx="5663381" cy="94684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EB9912D-B5E4-4170-9CA4-036AD6CC9157}"/>
                  </a:ext>
                </a:extLst>
              </p:cNvPr>
              <p:cNvSpPr txBox="1"/>
              <p:nvPr/>
            </p:nvSpPr>
            <p:spPr>
              <a:xfrm>
                <a:off x="6692383" y="3266535"/>
                <a:ext cx="2057400" cy="7645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rgbClr val="7030A0"/>
                    </a:solidFill>
                  </a:rPr>
                  <a:t>Eigenvalues are returned when applying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4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</m:acc>
                  </m:oMath>
                </a14:m>
                <a:r>
                  <a:rPr lang="en-US" sz="1400" dirty="0">
                    <a:solidFill>
                      <a:srgbClr val="7030A0"/>
                    </a:solidFill>
                  </a:rPr>
                  <a:t> to eigenkets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EB9912D-B5E4-4170-9CA4-036AD6CC91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2383" y="3266535"/>
                <a:ext cx="2057400" cy="764505"/>
              </a:xfrm>
              <a:prstGeom prst="rect">
                <a:avLst/>
              </a:prstGeom>
              <a:blipFill>
                <a:blip r:embed="rId6"/>
                <a:stretch>
                  <a:fillRect t="-1600" r="-1187" b="-48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>
            <a:extLst>
              <a:ext uri="{FF2B5EF4-FFF2-40B4-BE49-F238E27FC236}">
                <a16:creationId xmlns:a16="http://schemas.microsoft.com/office/drawing/2014/main" id="{65605881-52FF-4CBE-AFBD-731D790D27B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62880" y="5162852"/>
            <a:ext cx="5818239" cy="91675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2708F63-8CEB-4F2D-A012-DCB2509C3E8E}"/>
                  </a:ext>
                </a:extLst>
              </p:cNvPr>
              <p:cNvSpPr txBox="1"/>
              <p:nvPr/>
            </p:nvSpPr>
            <p:spPr>
              <a:xfrm>
                <a:off x="628650" y="4992439"/>
                <a:ext cx="149149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rgbClr val="7030A0"/>
                    </a:solidFill>
                  </a:rPr>
                  <a:t>Form the bra of </a:t>
                </a:r>
                <a14:m>
                  <m:oMath xmlns:m="http://schemas.openxmlformats.org/officeDocument/2006/math">
                    <m:r>
                      <a:rPr lang="en-US" sz="140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</m:oMath>
                </a14:m>
                <a:endParaRPr lang="en-US" sz="14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2708F63-8CEB-4F2D-A012-DCB2509C3E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4992439"/>
                <a:ext cx="1491496" cy="307777"/>
              </a:xfrm>
              <a:prstGeom prst="rect">
                <a:avLst/>
              </a:prstGeom>
              <a:blipFill>
                <a:blip r:embed="rId8"/>
                <a:stretch>
                  <a:fillRect l="-816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Group 18">
            <a:extLst>
              <a:ext uri="{FF2B5EF4-FFF2-40B4-BE49-F238E27FC236}">
                <a16:creationId xmlns:a16="http://schemas.microsoft.com/office/drawing/2014/main" id="{B4D7D306-FE55-4A14-A329-D316D871273D}"/>
              </a:ext>
            </a:extLst>
          </p:cNvPr>
          <p:cNvGrpSpPr/>
          <p:nvPr/>
        </p:nvGrpSpPr>
        <p:grpSpPr>
          <a:xfrm>
            <a:off x="1708036" y="2226189"/>
            <a:ext cx="5538926" cy="902705"/>
            <a:chOff x="1732935" y="2183550"/>
            <a:chExt cx="5538926" cy="90270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3CAC93D-6F3C-4013-BA64-CC2840E123E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732935" y="2183550"/>
              <a:ext cx="5538926" cy="902705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AE16297-DDE5-4639-924F-7B115BC7BE05}"/>
                </a:ext>
              </a:extLst>
            </p:cNvPr>
            <p:cNvSpPr/>
            <p:nvPr/>
          </p:nvSpPr>
          <p:spPr>
            <a:xfrm>
              <a:off x="2795666" y="2465881"/>
              <a:ext cx="262327" cy="42722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AC2AC76-64DD-4213-B762-4AB728790E37}"/>
                </a:ext>
              </a:extLst>
            </p:cNvPr>
            <p:cNvSpPr/>
            <p:nvPr/>
          </p:nvSpPr>
          <p:spPr>
            <a:xfrm>
              <a:off x="3772525" y="2465881"/>
              <a:ext cx="262327" cy="42722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897CA37-0D5D-4FB9-811A-4D1045C44494}"/>
                </a:ext>
              </a:extLst>
            </p:cNvPr>
            <p:cNvSpPr/>
            <p:nvPr/>
          </p:nvSpPr>
          <p:spPr>
            <a:xfrm>
              <a:off x="5391029" y="2450420"/>
              <a:ext cx="320223" cy="42722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FB4E804F-B988-4C97-A49D-2CE3BAB8D399}"/>
              </a:ext>
            </a:extLst>
          </p:cNvPr>
          <p:cNvCxnSpPr>
            <a:cxnSpLocks/>
          </p:cNvCxnSpPr>
          <p:nvPr/>
        </p:nvCxnSpPr>
        <p:spPr>
          <a:xfrm rot="5400000">
            <a:off x="3568743" y="1348568"/>
            <a:ext cx="493140" cy="1826764"/>
          </a:xfrm>
          <a:prstGeom prst="bentConnector3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B66B63C5-F6C1-4312-B688-B12A53BD0914}"/>
              </a:ext>
            </a:extLst>
          </p:cNvPr>
          <p:cNvCxnSpPr>
            <a:cxnSpLocks/>
          </p:cNvCxnSpPr>
          <p:nvPr/>
        </p:nvCxnSpPr>
        <p:spPr>
          <a:xfrm rot="5400000">
            <a:off x="4057173" y="1836998"/>
            <a:ext cx="493140" cy="849905"/>
          </a:xfrm>
          <a:prstGeom prst="bentConnector3">
            <a:avLst>
              <a:gd name="adj1" fmla="val 50000"/>
            </a:avLst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F9A59E5F-B3D5-4AE7-A70F-3F910389A7AE}"/>
              </a:ext>
            </a:extLst>
          </p:cNvPr>
          <p:cNvCxnSpPr>
            <a:cxnSpLocks/>
          </p:cNvCxnSpPr>
          <p:nvPr/>
        </p:nvCxnSpPr>
        <p:spPr>
          <a:xfrm rot="16200000" flipH="1">
            <a:off x="4888629" y="1855447"/>
            <a:ext cx="477679" cy="797547"/>
          </a:xfrm>
          <a:prstGeom prst="bentConnector3">
            <a:avLst>
              <a:gd name="adj1" fmla="val 50997"/>
            </a:avLst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2B494773-939E-4C58-9F1D-5D83C96E9539}"/>
              </a:ext>
            </a:extLst>
          </p:cNvPr>
          <p:cNvSpPr/>
          <p:nvPr/>
        </p:nvSpPr>
        <p:spPr>
          <a:xfrm>
            <a:off x="4863662" y="4249711"/>
            <a:ext cx="608451" cy="420984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30CBF0A-217D-4ADA-AA70-9B13C2195483}"/>
              </a:ext>
            </a:extLst>
          </p:cNvPr>
          <p:cNvSpPr/>
          <p:nvPr/>
        </p:nvSpPr>
        <p:spPr>
          <a:xfrm>
            <a:off x="6238641" y="4270207"/>
            <a:ext cx="276459" cy="420984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6EE7BEFB-3EC6-4F33-B61D-A9F00D384243}"/>
              </a:ext>
            </a:extLst>
          </p:cNvPr>
          <p:cNvCxnSpPr>
            <a:cxnSpLocks/>
            <a:stCxn id="36" idx="0"/>
            <a:endCxn id="37" idx="0"/>
          </p:cNvCxnSpPr>
          <p:nvPr/>
        </p:nvCxnSpPr>
        <p:spPr>
          <a:xfrm rot="16200000" flipH="1">
            <a:off x="5762131" y="3655468"/>
            <a:ext cx="20496" cy="1208983"/>
          </a:xfrm>
          <a:prstGeom prst="bentConnector3">
            <a:avLst>
              <a:gd name="adj1" fmla="val -1115340"/>
            </a:avLst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97BA22F2-17E7-47FA-8C2D-FD960A8EB934}"/>
              </a:ext>
            </a:extLst>
          </p:cNvPr>
          <p:cNvSpPr/>
          <p:nvPr/>
        </p:nvSpPr>
        <p:spPr>
          <a:xfrm>
            <a:off x="4306529" y="3405634"/>
            <a:ext cx="265470" cy="315301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EE30857-0585-49D7-9D81-2DA91C130E5A}"/>
              </a:ext>
            </a:extLst>
          </p:cNvPr>
          <p:cNvSpPr/>
          <p:nvPr/>
        </p:nvSpPr>
        <p:spPr>
          <a:xfrm>
            <a:off x="1662880" y="5463580"/>
            <a:ext cx="310626" cy="315301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2C6EE50B-8822-4855-8196-0343097F7592}"/>
              </a:ext>
            </a:extLst>
          </p:cNvPr>
          <p:cNvCxnSpPr>
            <a:cxnSpLocks/>
            <a:stCxn id="41" idx="0"/>
            <a:endCxn id="42" idx="1"/>
          </p:cNvCxnSpPr>
          <p:nvPr/>
        </p:nvCxnSpPr>
        <p:spPr>
          <a:xfrm rot="16200000" flipH="1" flipV="1">
            <a:off x="1943273" y="3125240"/>
            <a:ext cx="2215597" cy="2776384"/>
          </a:xfrm>
          <a:prstGeom prst="bentConnector4">
            <a:avLst>
              <a:gd name="adj1" fmla="val -10318"/>
              <a:gd name="adj2" fmla="val 144887"/>
            </a:avLst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6180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500"/>
                            </p:stCondLst>
                            <p:childTnLst>
                              <p:par>
                                <p:cTn id="5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000"/>
                            </p:stCondLst>
                            <p:childTnLst>
                              <p:par>
                                <p:cTn id="6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500"/>
                            </p:stCondLst>
                            <p:childTnLst>
                              <p:par>
                                <p:cTn id="6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20" grpId="0"/>
      <p:bldP spid="36" grpId="0" animBg="1"/>
      <p:bldP spid="37" grpId="0" animBg="1"/>
      <p:bldP spid="41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Expectation Values – The Born Rule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74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A8CEFD3-9C5F-4451-95CA-F6047FF0AB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6766" y="1476593"/>
            <a:ext cx="5001234" cy="83614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EB9912D-B5E4-4170-9CA4-036AD6CC9157}"/>
                  </a:ext>
                </a:extLst>
              </p:cNvPr>
              <p:cNvSpPr txBox="1"/>
              <p:nvPr/>
            </p:nvSpPr>
            <p:spPr>
              <a:xfrm>
                <a:off x="6365468" y="4400973"/>
                <a:ext cx="2242364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rgbClr val="7030A0"/>
                    </a:solidFill>
                  </a:rPr>
                  <a:t>Eigenfunctions are </a:t>
                </a:r>
                <a:r>
                  <a:rPr lang="en-US" sz="1600" b="1" dirty="0">
                    <a:solidFill>
                      <a:srgbClr val="7030A0"/>
                    </a:solidFill>
                  </a:rPr>
                  <a:t>orthonormal</a:t>
                </a:r>
                <a:r>
                  <a:rPr lang="en-US" sz="1600" dirty="0">
                    <a:solidFill>
                      <a:srgbClr val="7030A0"/>
                    </a:solidFill>
                  </a:rPr>
                  <a:t> so </a:t>
                </a:r>
                <a:r>
                  <a:rPr lang="en-US" sz="1600" u="sng" dirty="0">
                    <a:solidFill>
                      <a:srgbClr val="7030A0"/>
                    </a:solidFill>
                  </a:rPr>
                  <a:t>only</a:t>
                </a:r>
                <a:r>
                  <a:rPr lang="en-US" sz="1600" dirty="0">
                    <a:solidFill>
                      <a:srgbClr val="7030A0"/>
                    </a:solidFill>
                  </a:rPr>
                  <a:t> the </a:t>
                </a:r>
                <a14:m>
                  <m:oMath xmlns:m="http://schemas.openxmlformats.org/officeDocument/2006/math">
                    <m:r>
                      <a:rPr lang="en-US" sz="1600" b="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1600" b="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6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dirty="0">
                    <a:solidFill>
                      <a:srgbClr val="7030A0"/>
                    </a:solidFill>
                  </a:rPr>
                  <a:t>terms survive</a:t>
                </a:r>
              </a:p>
              <a:p>
                <a:pPr algn="ctr"/>
                <a:r>
                  <a:rPr lang="en-US" sz="1600" dirty="0">
                    <a:solidFill>
                      <a:srgbClr val="7030A0"/>
                    </a:solidFill>
                  </a:rPr>
                  <a:t>(e.g., Fourier Transform)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EB9912D-B5E4-4170-9CA4-036AD6CC91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5468" y="4400973"/>
                <a:ext cx="2242364" cy="1077218"/>
              </a:xfrm>
              <a:prstGeom prst="rect">
                <a:avLst/>
              </a:prstGeom>
              <a:blipFill>
                <a:blip r:embed="rId4"/>
                <a:stretch>
                  <a:fillRect l="-543" t="-1695" r="-3261" b="-62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>
            <a:extLst>
              <a:ext uri="{FF2B5EF4-FFF2-40B4-BE49-F238E27FC236}">
                <a16:creationId xmlns:a16="http://schemas.microsoft.com/office/drawing/2014/main" id="{65605881-52FF-4CBE-AFBD-731D790D27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4267" y="2517375"/>
            <a:ext cx="5432333" cy="85595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D932541-2A93-4F2B-AF8B-8CA170E629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63331" y="3484673"/>
            <a:ext cx="4394619" cy="17871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AC6B195-6880-475A-961B-05823F01AA7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50352" y="5598914"/>
            <a:ext cx="4240161" cy="89396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1A357A6-BEDE-40CB-927F-318D14B8FB60}"/>
              </a:ext>
            </a:extLst>
          </p:cNvPr>
          <p:cNvSpPr/>
          <p:nvPr/>
        </p:nvSpPr>
        <p:spPr>
          <a:xfrm>
            <a:off x="6135329" y="5840361"/>
            <a:ext cx="369932" cy="42770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A522F3A-1608-4751-992E-AD4AD3FDC261}"/>
              </a:ext>
            </a:extLst>
          </p:cNvPr>
          <p:cNvSpPr/>
          <p:nvPr/>
        </p:nvSpPr>
        <p:spPr>
          <a:xfrm>
            <a:off x="4336026" y="3768213"/>
            <a:ext cx="295505" cy="3760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C817828-E94E-41C2-9C72-C2D1B469D970}"/>
              </a:ext>
            </a:extLst>
          </p:cNvPr>
          <p:cNvSpPr/>
          <p:nvPr/>
        </p:nvSpPr>
        <p:spPr>
          <a:xfrm>
            <a:off x="5269706" y="3768213"/>
            <a:ext cx="242888" cy="3760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F17D2915-ED3D-4D98-B556-124B33168D34}"/>
              </a:ext>
            </a:extLst>
          </p:cNvPr>
          <p:cNvCxnSpPr>
            <a:stCxn id="5" idx="0"/>
            <a:endCxn id="13" idx="0"/>
          </p:cNvCxnSpPr>
          <p:nvPr/>
        </p:nvCxnSpPr>
        <p:spPr>
          <a:xfrm rot="5400000" flipH="1" flipV="1">
            <a:off x="4937464" y="3314528"/>
            <a:ext cx="12700" cy="907371"/>
          </a:xfrm>
          <a:prstGeom prst="bentConnector3">
            <a:avLst>
              <a:gd name="adj1" fmla="val 2212496"/>
            </a:avLst>
          </a:prstGeom>
          <a:ln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2F201BA-426C-4E38-9FC5-91A9FFF7E966}"/>
              </a:ext>
            </a:extLst>
          </p:cNvPr>
          <p:cNvCxnSpPr>
            <a:cxnSpLocks/>
          </p:cNvCxnSpPr>
          <p:nvPr/>
        </p:nvCxnSpPr>
        <p:spPr>
          <a:xfrm flipV="1">
            <a:off x="4299497" y="6195039"/>
            <a:ext cx="0" cy="2978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559C3DC-9533-456E-BB56-A4890E93C8B4}"/>
              </a:ext>
            </a:extLst>
          </p:cNvPr>
          <p:cNvCxnSpPr>
            <a:cxnSpLocks/>
          </p:cNvCxnSpPr>
          <p:nvPr/>
        </p:nvCxnSpPr>
        <p:spPr>
          <a:xfrm flipV="1">
            <a:off x="4490675" y="6195039"/>
            <a:ext cx="0" cy="2978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7E14124-0731-4015-B7AC-B0DB9EACC3AD}"/>
              </a:ext>
            </a:extLst>
          </p:cNvPr>
          <p:cNvCxnSpPr>
            <a:cxnSpLocks/>
          </p:cNvCxnSpPr>
          <p:nvPr/>
        </p:nvCxnSpPr>
        <p:spPr>
          <a:xfrm flipV="1">
            <a:off x="4395425" y="5010764"/>
            <a:ext cx="0" cy="2978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8D41469-1CE5-4CF6-B163-5B89B2372CA8}"/>
              </a:ext>
            </a:extLst>
          </p:cNvPr>
          <p:cNvCxnSpPr>
            <a:cxnSpLocks/>
          </p:cNvCxnSpPr>
          <p:nvPr/>
        </p:nvCxnSpPr>
        <p:spPr>
          <a:xfrm flipV="1">
            <a:off x="4862150" y="5010764"/>
            <a:ext cx="0" cy="2978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9455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3" grpId="0" animBg="1"/>
      <p:bldP spid="5" grpId="0" animBg="1"/>
      <p:bldP spid="13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Expectation Values – The Born Rule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75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AC6B195-6880-475A-961B-05823F01AA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7344" y="1789471"/>
            <a:ext cx="4240161" cy="89396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7018533-5C3A-4619-BEE9-D872DB332E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3749" y="2945263"/>
            <a:ext cx="1626126" cy="84934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90E6FC9-6DF7-44D7-BCDC-BDF69E085941}"/>
                  </a:ext>
                </a:extLst>
              </p:cNvPr>
              <p:cNvSpPr txBox="1"/>
              <p:nvPr/>
            </p:nvSpPr>
            <p:spPr>
              <a:xfrm>
                <a:off x="2010613" y="4382298"/>
                <a:ext cx="5121556" cy="128105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20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  <m:e>
                        <m:acc>
                          <m:accPr>
                            <m:chr m:val="̂"/>
                            <m:ctrlPr>
                              <a:rPr lang="en-US" sz="200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</m:acc>
                      </m:e>
                      <m:e>
                        <m:r>
                          <a:rPr lang="en-US" sz="20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</m:d>
                  </m:oMath>
                </a14:m>
                <a:r>
                  <a:rPr lang="en-US" sz="2000" dirty="0">
                    <a:solidFill>
                      <a:srgbClr val="7030A0"/>
                    </a:solidFill>
                  </a:rPr>
                  <a:t> will produce </a:t>
                </a:r>
                <a:r>
                  <a:rPr lang="en-US" sz="2000">
                    <a:solidFill>
                      <a:srgbClr val="7030A0"/>
                    </a:solidFill>
                  </a:rPr>
                  <a:t>the expected measured </a:t>
                </a:r>
                <a:r>
                  <a:rPr lang="en-US" sz="2000" dirty="0">
                    <a:solidFill>
                      <a:srgbClr val="7030A0"/>
                    </a:solidFill>
                  </a:rPr>
                  <a:t>value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"/>
                        <m:ctrlPr>
                          <a:rPr lang="en-US" sz="20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en-US" sz="200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2000" dirty="0">
                    <a:solidFill>
                      <a:srgbClr val="7030A0"/>
                    </a:solidFill>
                  </a:rPr>
                  <a:t> for the operator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</m:acc>
                  </m:oMath>
                </a14:m>
                <a:r>
                  <a:rPr lang="en-US" sz="2000" dirty="0">
                    <a:solidFill>
                      <a:srgbClr val="7030A0"/>
                    </a:solidFill>
                  </a:rPr>
                  <a:t> on state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</m:oMath>
                </a14:m>
                <a:r>
                  <a:rPr lang="en-US" sz="2000" dirty="0">
                    <a:solidFill>
                      <a:srgbClr val="7030A0"/>
                    </a:solidFill>
                  </a:rPr>
                  <a:t> because the </a:t>
                </a:r>
                <a:r>
                  <a:rPr lang="en-US" sz="2000" b="1" dirty="0">
                    <a:solidFill>
                      <a:srgbClr val="7030A0"/>
                    </a:solidFill>
                  </a:rPr>
                  <a:t>squared</a:t>
                </a:r>
                <a:r>
                  <a:rPr lang="en-US" sz="2000" dirty="0">
                    <a:solidFill>
                      <a:srgbClr val="7030A0"/>
                    </a:solidFill>
                  </a:rPr>
                  <a:t> magnitude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7030A0"/>
                    </a:solidFill>
                  </a:rPr>
                  <a:t> represents the </a:t>
                </a:r>
                <a:r>
                  <a:rPr lang="en-US" sz="2000" u="sng" dirty="0">
                    <a:solidFill>
                      <a:srgbClr val="7030A0"/>
                    </a:solidFill>
                  </a:rPr>
                  <a:t>probability</a:t>
                </a:r>
                <a:r>
                  <a:rPr lang="en-US" sz="2000" dirty="0">
                    <a:solidFill>
                      <a:srgbClr val="7030A0"/>
                    </a:solidFill>
                  </a:rPr>
                  <a:t> of obtaining the result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90E6FC9-6DF7-44D7-BCDC-BDF69E0859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0613" y="4382298"/>
                <a:ext cx="5121556" cy="1281056"/>
              </a:xfrm>
              <a:prstGeom prst="rect">
                <a:avLst/>
              </a:prstGeom>
              <a:blipFill>
                <a:blip r:embed="rId5"/>
                <a:stretch>
                  <a:fillRect l="-1190" t="-14762" r="-2024" b="-1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FEFAF55F-DE74-43F6-86CF-1C35699CE633}"/>
              </a:ext>
            </a:extLst>
          </p:cNvPr>
          <p:cNvSpPr/>
          <p:nvPr/>
        </p:nvSpPr>
        <p:spPr>
          <a:xfrm>
            <a:off x="5474494" y="2014538"/>
            <a:ext cx="454358" cy="389449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9EC08D5-6482-4530-90F0-B523CACB4147}"/>
              </a:ext>
            </a:extLst>
          </p:cNvPr>
          <p:cNvSpPr/>
          <p:nvPr/>
        </p:nvSpPr>
        <p:spPr>
          <a:xfrm>
            <a:off x="5550689" y="3205163"/>
            <a:ext cx="300038" cy="371248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5B21CCEC-6FE9-44CB-9538-3ED9E976DC6D}"/>
              </a:ext>
            </a:extLst>
          </p:cNvPr>
          <p:cNvCxnSpPr>
            <a:stCxn id="18" idx="0"/>
            <a:endCxn id="10" idx="2"/>
          </p:cNvCxnSpPr>
          <p:nvPr/>
        </p:nvCxnSpPr>
        <p:spPr>
          <a:xfrm rot="5400000" flipH="1" flipV="1">
            <a:off x="5300602" y="2804093"/>
            <a:ext cx="801176" cy="965"/>
          </a:xfrm>
          <a:prstGeom prst="bentConnector3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4B31D8EC-77EB-4198-AE9B-F09DCA30C4E5}"/>
              </a:ext>
            </a:extLst>
          </p:cNvPr>
          <p:cNvSpPr txBox="1"/>
          <p:nvPr/>
        </p:nvSpPr>
        <p:spPr>
          <a:xfrm>
            <a:off x="6410821" y="3167448"/>
            <a:ext cx="1442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see slide #50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02E38F9-EF9C-4CF7-B513-760429451C99}"/>
              </a:ext>
            </a:extLst>
          </p:cNvPr>
          <p:cNvCxnSpPr>
            <a:cxnSpLocks/>
            <a:stCxn id="3" idx="1"/>
          </p:cNvCxnSpPr>
          <p:nvPr/>
        </p:nvCxnSpPr>
        <p:spPr>
          <a:xfrm flipH="1">
            <a:off x="5995221" y="3352114"/>
            <a:ext cx="415600" cy="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A4FE523-E19B-4F68-B199-970F88925735}"/>
              </a:ext>
            </a:extLst>
          </p:cNvPr>
          <p:cNvGrpSpPr/>
          <p:nvPr/>
        </p:nvGrpSpPr>
        <p:grpSpPr>
          <a:xfrm>
            <a:off x="396692" y="1696337"/>
            <a:ext cx="1389706" cy="2458205"/>
            <a:chOff x="396692" y="1696337"/>
            <a:chExt cx="1389706" cy="245820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D7F5D66-77CF-46C2-A8CD-5CF39B26DC8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96692" y="1696337"/>
              <a:ext cx="1389706" cy="1793984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C7355BC-CDFF-4513-A281-CC22084E77B4}"/>
                </a:ext>
              </a:extLst>
            </p:cNvPr>
            <p:cNvSpPr txBox="1"/>
            <p:nvPr/>
          </p:nvSpPr>
          <p:spPr>
            <a:xfrm>
              <a:off x="418919" y="3569767"/>
              <a:ext cx="134210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Max Born</a:t>
              </a:r>
            </a:p>
            <a:p>
              <a:pPr algn="ctr"/>
              <a:r>
                <a:rPr lang="en-US" sz="1600" dirty="0"/>
                <a:t>(1882 – 1970)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998C7F1C-4491-488E-B728-94F7D0A4E85D}"/>
              </a:ext>
            </a:extLst>
          </p:cNvPr>
          <p:cNvSpPr txBox="1"/>
          <p:nvPr/>
        </p:nvSpPr>
        <p:spPr>
          <a:xfrm>
            <a:off x="5265684" y="5840951"/>
            <a:ext cx="2853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Max Born, Nobel Prize, 1954</a:t>
            </a:r>
          </a:p>
        </p:txBody>
      </p:sp>
    </p:spTree>
    <p:extLst>
      <p:ext uri="{BB962C8B-B14F-4D97-AF65-F5344CB8AC3E}">
        <p14:creationId xmlns:p14="http://schemas.microsoft.com/office/powerpoint/2010/main" val="2421833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animBg="1"/>
      <p:bldP spid="18" grpId="0" animBg="1"/>
      <p:bldP spid="3" grpId="0"/>
      <p:bldP spid="7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Observables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76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DE9D1C0-CBB6-4B92-B6E6-0252D1430F81}"/>
              </a:ext>
            </a:extLst>
          </p:cNvPr>
          <p:cNvSpPr txBox="1"/>
          <p:nvPr/>
        </p:nvSpPr>
        <p:spPr>
          <a:xfrm>
            <a:off x="6457950" y="2837180"/>
            <a:ext cx="18933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Applying the operator has changed the </a:t>
            </a:r>
            <a:r>
              <a:rPr lang="en-US" b="1" dirty="0">
                <a:solidFill>
                  <a:srgbClr val="7030A0"/>
                </a:solidFill>
              </a:rPr>
              <a:t>state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0E6FC9-6DF7-44D7-BCDC-BDF69E085941}"/>
              </a:ext>
            </a:extLst>
          </p:cNvPr>
          <p:cNvSpPr txBox="1"/>
          <p:nvPr/>
        </p:nvSpPr>
        <p:spPr>
          <a:xfrm>
            <a:off x="2300749" y="1620144"/>
            <a:ext cx="4542503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000" dirty="0">
                <a:solidFill>
                  <a:srgbClr val="7030A0"/>
                </a:solidFill>
              </a:rPr>
              <a:t>To each physical </a:t>
            </a:r>
            <a:r>
              <a:rPr lang="en-US" sz="2000" b="1" dirty="0">
                <a:solidFill>
                  <a:srgbClr val="7030A0"/>
                </a:solidFill>
              </a:rPr>
              <a:t>observable</a:t>
            </a:r>
            <a:r>
              <a:rPr lang="en-US" sz="2000" dirty="0">
                <a:solidFill>
                  <a:srgbClr val="7030A0"/>
                </a:solidFill>
              </a:rPr>
              <a:t> there corresponds a Hermitian </a:t>
            </a:r>
            <a:r>
              <a:rPr lang="en-US" sz="2000" u="sng" dirty="0">
                <a:solidFill>
                  <a:srgbClr val="7030A0"/>
                </a:solidFill>
              </a:rPr>
              <a:t>operator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3D238DF-2FCB-4520-83C0-002472576328}"/>
                  </a:ext>
                </a:extLst>
              </p:cNvPr>
              <p:cNvSpPr txBox="1"/>
              <p:nvPr/>
            </p:nvSpPr>
            <p:spPr>
              <a:xfrm>
                <a:off x="3434734" y="2610464"/>
                <a:ext cx="214629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−1−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3D238DF-2FCB-4520-83C0-0024725763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4734" y="2610464"/>
                <a:ext cx="2146293" cy="276999"/>
              </a:xfrm>
              <a:prstGeom prst="rect">
                <a:avLst/>
              </a:prstGeom>
              <a:blipFill>
                <a:blip r:embed="rId3"/>
                <a:stretch>
                  <a:fillRect l="-18130" t="-173913" r="-283" b="-26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84BC1DF-957B-49D4-AEFC-E17150B37159}"/>
                  </a:ext>
                </a:extLst>
              </p:cNvPr>
              <p:cNvSpPr txBox="1"/>
              <p:nvPr/>
            </p:nvSpPr>
            <p:spPr>
              <a:xfrm>
                <a:off x="3838819" y="3068782"/>
                <a:ext cx="1466363" cy="4601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84BC1DF-957B-49D4-AEFC-E17150B371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8819" y="3068782"/>
                <a:ext cx="1466363" cy="46012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D6E6205-97CE-457A-B908-92EB1627296D}"/>
                  </a:ext>
                </a:extLst>
              </p:cNvPr>
              <p:cNvSpPr txBox="1"/>
              <p:nvPr/>
            </p:nvSpPr>
            <p:spPr>
              <a:xfrm>
                <a:off x="3402225" y="3773966"/>
                <a:ext cx="221131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l-G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  <m:d>
                            <m:dPr>
                              <m:begChr m:val="|"/>
                              <m:endChr m:val="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−2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D6E6205-97CE-457A-B908-92EB162729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2225" y="3773966"/>
                <a:ext cx="2211311" cy="276999"/>
              </a:xfrm>
              <a:prstGeom prst="rect">
                <a:avLst/>
              </a:prstGeom>
              <a:blipFill>
                <a:blip r:embed="rId5"/>
                <a:stretch>
                  <a:fillRect l="-10468" t="-173913" r="-275" b="-26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9821D32C-8E6D-4BF2-93A2-780BC5B57BBA}"/>
              </a:ext>
            </a:extLst>
          </p:cNvPr>
          <p:cNvSpPr txBox="1"/>
          <p:nvPr/>
        </p:nvSpPr>
        <p:spPr>
          <a:xfrm>
            <a:off x="1067304" y="4897900"/>
            <a:ext cx="2979177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000" dirty="0">
                <a:solidFill>
                  <a:srgbClr val="7030A0"/>
                </a:solidFill>
              </a:rPr>
              <a:t>The eigenvalues of a Hermitian operator are the only possible measurements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EC49089-EC6E-43D7-AC44-1C3449F733DD}"/>
              </a:ext>
            </a:extLst>
          </p:cNvPr>
          <p:cNvSpPr txBox="1"/>
          <p:nvPr/>
        </p:nvSpPr>
        <p:spPr>
          <a:xfrm>
            <a:off x="5097519" y="4744012"/>
            <a:ext cx="2979177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000" dirty="0">
                <a:solidFill>
                  <a:srgbClr val="7030A0"/>
                </a:solidFill>
              </a:rPr>
              <a:t>If we have two operators, can we combine (add or multiply) them to measure </a:t>
            </a:r>
            <a:r>
              <a:rPr lang="en-US" sz="2000" b="1" dirty="0">
                <a:solidFill>
                  <a:srgbClr val="7030A0"/>
                </a:solidFill>
              </a:rPr>
              <a:t>new</a:t>
            </a:r>
            <a:r>
              <a:rPr lang="en-US" sz="2000" dirty="0">
                <a:solidFill>
                  <a:srgbClr val="7030A0"/>
                </a:solidFill>
              </a:rPr>
              <a:t> types of observables?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EA9602A-6C3D-4778-91F0-64EA2DFC2721}"/>
              </a:ext>
            </a:extLst>
          </p:cNvPr>
          <p:cNvSpPr/>
          <p:nvPr/>
        </p:nvSpPr>
        <p:spPr>
          <a:xfrm>
            <a:off x="5405284" y="3708345"/>
            <a:ext cx="303983" cy="3838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0AC62DDA-98CF-483D-B9E4-21DEB57B4A93}"/>
              </a:ext>
            </a:extLst>
          </p:cNvPr>
          <p:cNvCxnSpPr>
            <a:stCxn id="3" idx="3"/>
            <a:endCxn id="12" idx="3"/>
          </p:cNvCxnSpPr>
          <p:nvPr/>
        </p:nvCxnSpPr>
        <p:spPr>
          <a:xfrm>
            <a:off x="5581027" y="2748964"/>
            <a:ext cx="32509" cy="1163502"/>
          </a:xfrm>
          <a:prstGeom prst="bentConnector3">
            <a:avLst>
              <a:gd name="adj1" fmla="val 803190"/>
            </a:avLst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3562F25-CF1D-4200-A3E2-099A7E5A876A}"/>
                  </a:ext>
                </a:extLst>
              </p:cNvPr>
              <p:cNvSpPr txBox="1"/>
              <p:nvPr/>
            </p:nvSpPr>
            <p:spPr>
              <a:xfrm>
                <a:off x="6028043" y="6033634"/>
                <a:ext cx="1118127" cy="3227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𝐾𝐸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box>
                        <m:box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box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3562F25-CF1D-4200-A3E2-099A7E5A87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8043" y="6033634"/>
                <a:ext cx="1118127" cy="322717"/>
              </a:xfrm>
              <a:prstGeom prst="rect">
                <a:avLst/>
              </a:prstGeom>
              <a:blipFill>
                <a:blip r:embed="rId6"/>
                <a:stretch>
                  <a:fillRect l="-4918" r="-1093" b="-169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F55B2AD-8C54-4F01-906F-E438184E5A7F}"/>
                  </a:ext>
                </a:extLst>
              </p:cNvPr>
              <p:cNvSpPr txBox="1"/>
              <p:nvPr/>
            </p:nvSpPr>
            <p:spPr>
              <a:xfrm>
                <a:off x="847831" y="3715611"/>
                <a:ext cx="23228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2⋅2</m:t>
                      </m:r>
                      <m:r>
                        <a:rPr lang="en-US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1→2</m:t>
                      </m:r>
                      <m:r>
                        <a:rPr lang="en-US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F55B2AD-8C54-4F01-906F-E438184E5A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831" y="3715611"/>
                <a:ext cx="2322871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73325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3" grpId="0"/>
      <p:bldP spid="5" grpId="0"/>
      <p:bldP spid="12" grpId="0"/>
      <p:bldP spid="15" grpId="0"/>
      <p:bldP spid="17" grpId="0"/>
      <p:bldP spid="23" grpId="0"/>
      <p:bldP spid="7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Observables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4D8E052-5084-4761-A3E6-BA7096D2800C}"/>
                  </a:ext>
                </a:extLst>
              </p:cNvPr>
              <p:cNvSpPr txBox="1"/>
              <p:nvPr/>
            </p:nvSpPr>
            <p:spPr>
              <a:xfrm>
                <a:off x="1512579" y="1607434"/>
                <a:ext cx="151894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𝑌𝑒𝑠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4D8E052-5084-4761-A3E6-BA7096D280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2579" y="1607434"/>
                <a:ext cx="1518942" cy="276999"/>
              </a:xfrm>
              <a:prstGeom prst="rect">
                <a:avLst/>
              </a:prstGeom>
              <a:blipFill>
                <a:blip r:embed="rId3"/>
                <a:stretch>
                  <a:fillRect l="-3213" r="-3614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C90544C5-6682-44BF-B225-33C4797FC7A4}"/>
              </a:ext>
            </a:extLst>
          </p:cNvPr>
          <p:cNvSpPr txBox="1"/>
          <p:nvPr/>
        </p:nvSpPr>
        <p:spPr>
          <a:xfrm>
            <a:off x="4761271" y="1422768"/>
            <a:ext cx="34953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Adding two Hermitian operators yields another Hermitian operator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4B15E81-7D94-4E1F-9A88-C97A1BD93077}"/>
                  </a:ext>
                </a:extLst>
              </p:cNvPr>
              <p:cNvSpPr txBox="1"/>
              <p:nvPr/>
            </p:nvSpPr>
            <p:spPr>
              <a:xfrm>
                <a:off x="1379530" y="2725578"/>
                <a:ext cx="179177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𝑀𝑎𝑦𝑏𝑒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4B15E81-7D94-4E1F-9A88-C97A1BD930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9530" y="2725578"/>
                <a:ext cx="1791773" cy="276999"/>
              </a:xfrm>
              <a:prstGeom prst="rect">
                <a:avLst/>
              </a:prstGeom>
              <a:blipFill>
                <a:blip r:embed="rId4"/>
                <a:stretch>
                  <a:fillRect l="-1361" t="-2174" r="-2721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576298E1-D769-4DBF-B8AE-665DCF166309}"/>
              </a:ext>
            </a:extLst>
          </p:cNvPr>
          <p:cNvSpPr txBox="1"/>
          <p:nvPr/>
        </p:nvSpPr>
        <p:spPr>
          <a:xfrm>
            <a:off x="4381501" y="2540912"/>
            <a:ext cx="42696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Multiplying two Hermitian operators </a:t>
            </a:r>
            <a:r>
              <a:rPr lang="en-US" i="1" dirty="0">
                <a:solidFill>
                  <a:srgbClr val="7030A0"/>
                </a:solidFill>
              </a:rPr>
              <a:t>might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i="1" dirty="0">
                <a:solidFill>
                  <a:srgbClr val="7030A0"/>
                </a:solidFill>
              </a:rPr>
              <a:t>not</a:t>
            </a:r>
            <a:r>
              <a:rPr lang="en-US" dirty="0">
                <a:solidFill>
                  <a:srgbClr val="7030A0"/>
                </a:solidFill>
              </a:rPr>
              <a:t> yield another Hermitian operator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AFF2EAE-8591-482B-BBC8-68D1D11F67CC}"/>
                  </a:ext>
                </a:extLst>
              </p:cNvPr>
              <p:cNvSpPr txBox="1"/>
              <p:nvPr/>
            </p:nvSpPr>
            <p:spPr>
              <a:xfrm>
                <a:off x="564925" y="3936055"/>
                <a:ext cx="342899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Ω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Ω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l-G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AFF2EAE-8591-482B-BBC8-68D1D11F67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925" y="3936055"/>
                <a:ext cx="3428998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8014A31F-B333-4C9D-8989-7C5CE87AB74C}"/>
              </a:ext>
            </a:extLst>
          </p:cNvPr>
          <p:cNvSpPr txBox="1"/>
          <p:nvPr/>
        </p:nvSpPr>
        <p:spPr>
          <a:xfrm>
            <a:off x="4546191" y="3659056"/>
            <a:ext cx="39402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Only if the </a:t>
            </a:r>
            <a:r>
              <a:rPr lang="en-US" b="1" dirty="0">
                <a:solidFill>
                  <a:srgbClr val="7030A0"/>
                </a:solidFill>
              </a:rPr>
              <a:t>commutator</a:t>
            </a:r>
            <a:r>
              <a:rPr lang="en-US" dirty="0">
                <a:solidFill>
                  <a:srgbClr val="7030A0"/>
                </a:solidFill>
              </a:rPr>
              <a:t> is zero can we multiply the two operators together to get a new set of observables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3121613-9D94-49C4-AAEB-ECECF2314CF2}"/>
                  </a:ext>
                </a:extLst>
              </p:cNvPr>
              <p:cNvSpPr txBox="1"/>
              <p:nvPr/>
            </p:nvSpPr>
            <p:spPr>
              <a:xfrm>
                <a:off x="308852" y="5395062"/>
                <a:ext cx="3986540" cy="5186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𝑉𝑎𝑟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</m:sub>
                      </m:sSub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Ω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𝑉𝑎𝑟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Ω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⟨"/>
                                      <m:endChr m:val=""/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d>
                                        <m:dPr>
                                          <m:begChr m:val="["/>
                                          <m:endChr m:val="]"/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l-G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Ω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l-G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Ω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3121613-9D94-49C4-AAEB-ECECF2314C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852" y="5395062"/>
                <a:ext cx="3986540" cy="51860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2DA981BA-4AC8-4404-A474-EE78E5F45BC4}"/>
              </a:ext>
            </a:extLst>
          </p:cNvPr>
          <p:cNvSpPr txBox="1"/>
          <p:nvPr/>
        </p:nvSpPr>
        <p:spPr>
          <a:xfrm>
            <a:off x="4451555" y="5054200"/>
            <a:ext cx="41295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The product of variances of two arbitrary Hermitian operators is always greater than or equal one-fourth the square of the expected value of their </a:t>
            </a:r>
            <a:r>
              <a:rPr lang="en-US" b="1" dirty="0">
                <a:solidFill>
                  <a:srgbClr val="7030A0"/>
                </a:solidFill>
              </a:rPr>
              <a:t>commutator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20ACEEC-D862-4D05-9C78-28B689644EA9}"/>
              </a:ext>
            </a:extLst>
          </p:cNvPr>
          <p:cNvSpPr txBox="1"/>
          <p:nvPr/>
        </p:nvSpPr>
        <p:spPr>
          <a:xfrm>
            <a:off x="417440" y="6026978"/>
            <a:ext cx="3723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70C0"/>
                </a:solidFill>
              </a:rPr>
              <a:t>If the commutator is zero, we can fully combine both operators with no limit to accuracy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F9116EE-A55F-4844-8A14-811D6C7281B5}"/>
              </a:ext>
            </a:extLst>
          </p:cNvPr>
          <p:cNvSpPr txBox="1"/>
          <p:nvPr/>
        </p:nvSpPr>
        <p:spPr>
          <a:xfrm>
            <a:off x="472131" y="4919792"/>
            <a:ext cx="3614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Heisenberg's Uncertainty Principle</a:t>
            </a:r>
          </a:p>
        </p:txBody>
      </p:sp>
    </p:spTree>
    <p:extLst>
      <p:ext uri="{BB962C8B-B14F-4D97-AF65-F5344CB8AC3E}">
        <p14:creationId xmlns:p14="http://schemas.microsoft.com/office/powerpoint/2010/main" val="3962500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6" grpId="0"/>
      <p:bldP spid="18" grpId="0"/>
      <p:bldP spid="21" grpId="0"/>
      <p:bldP spid="23" grpId="0"/>
      <p:bldP spid="13" grpId="0"/>
      <p:bldP spid="24" grpId="0"/>
      <p:bldP spid="28" grpId="0"/>
      <p:bldP spid="29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FE9A795-99D4-40C5-8746-FD5D53B09A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6598" y="1400477"/>
            <a:ext cx="6790804" cy="358845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78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1 – </a:t>
            </a:r>
            <a:r>
              <a:rPr lang="en-US" sz="3200" b="1" dirty="0">
                <a:latin typeface="+mn-lt"/>
              </a:rPr>
              <a:t>operators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A64558C-8AED-466D-9C97-DC075CD49296}"/>
              </a:ext>
            </a:extLst>
          </p:cNvPr>
          <p:cNvGrpSpPr/>
          <p:nvPr/>
        </p:nvGrpSpPr>
        <p:grpSpPr>
          <a:xfrm>
            <a:off x="2713782" y="1376662"/>
            <a:ext cx="1076632" cy="369332"/>
            <a:chOff x="4968362" y="2079211"/>
            <a:chExt cx="1076632" cy="369332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BBD76BD0-7E71-4CBC-ABD2-0391F037DB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3E9B152-1A88-4D5A-B256-AB7392CBFA8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13AD1FF-856E-4176-82AA-81CE4B06DCC6}"/>
              </a:ext>
            </a:extLst>
          </p:cNvPr>
          <p:cNvGrpSpPr/>
          <p:nvPr/>
        </p:nvGrpSpPr>
        <p:grpSpPr>
          <a:xfrm>
            <a:off x="2861271" y="3307422"/>
            <a:ext cx="1076632" cy="369332"/>
            <a:chOff x="4704120" y="2356972"/>
            <a:chExt cx="1076632" cy="369332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21345EA-9FFE-43D4-861D-D7D23E858E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725D450-5B3A-41D2-BE45-C0580E5C260A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B521AFB-7F04-4B59-BF41-755A806302A7}"/>
              </a:ext>
            </a:extLst>
          </p:cNvPr>
          <p:cNvGrpSpPr/>
          <p:nvPr/>
        </p:nvGrpSpPr>
        <p:grpSpPr>
          <a:xfrm>
            <a:off x="1747169" y="3506128"/>
            <a:ext cx="1068643" cy="369332"/>
            <a:chOff x="3647644" y="4910075"/>
            <a:chExt cx="1068643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5A057FD-8772-49B2-9126-54B26F939A22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50432DB3-3754-4194-A6D1-4B5805F239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E448290-8AD3-4770-BFC4-FA50731C2F05}"/>
              </a:ext>
            </a:extLst>
          </p:cNvPr>
          <p:cNvGrpSpPr/>
          <p:nvPr/>
        </p:nvGrpSpPr>
        <p:grpSpPr>
          <a:xfrm>
            <a:off x="5494424" y="3991133"/>
            <a:ext cx="1064340" cy="369332"/>
            <a:chOff x="3647644" y="5421073"/>
            <a:chExt cx="1064340" cy="3693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481C2BD-F7E0-431F-B247-8E68AB4FDD53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E6F0AEC5-A869-43D2-9037-8E6DE61D92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74630E1-799E-48A7-B27A-B2C6222E0C62}"/>
              </a:ext>
            </a:extLst>
          </p:cNvPr>
          <p:cNvGrpSpPr/>
          <p:nvPr/>
        </p:nvGrpSpPr>
        <p:grpSpPr>
          <a:xfrm>
            <a:off x="7896937" y="4548868"/>
            <a:ext cx="1068643" cy="369332"/>
            <a:chOff x="3647644" y="5359159"/>
            <a:chExt cx="1068643" cy="36933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9276039-794D-4B0A-A839-AB72D0984386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A01C1CEF-1096-4907-96E5-71298FAD9C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3CCDD6FB-D20A-48EE-A627-D2FD793763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0127" y="5263405"/>
            <a:ext cx="2292714" cy="1299204"/>
          </a:xfrm>
          <a:prstGeom prst="rect">
            <a:avLst/>
          </a:prstGeom>
          <a:ln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1C7A927-2FF3-4709-B937-3C3D404855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8196" y="5254242"/>
            <a:ext cx="2325677" cy="1351108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25202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81B1D9C-059F-4B93-970E-844BE15EA6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143" y="5274529"/>
            <a:ext cx="7485714" cy="116190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944E30D-D4B8-4B6A-80FA-8D5B8CE466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0153" y="1400477"/>
            <a:ext cx="4423694" cy="358845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79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2 – </a:t>
            </a:r>
            <a:r>
              <a:rPr lang="en-US" sz="3200" b="1" dirty="0">
                <a:latin typeface="+mn-lt"/>
              </a:rPr>
              <a:t>operators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A64558C-8AED-466D-9C97-DC075CD49296}"/>
              </a:ext>
            </a:extLst>
          </p:cNvPr>
          <p:cNvGrpSpPr/>
          <p:nvPr/>
        </p:nvGrpSpPr>
        <p:grpSpPr>
          <a:xfrm>
            <a:off x="6290856" y="1362582"/>
            <a:ext cx="1076632" cy="369332"/>
            <a:chOff x="4968362" y="2079211"/>
            <a:chExt cx="1076632" cy="369332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BBD76BD0-7E71-4CBC-ABD2-0391F037DB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3E9B152-1A88-4D5A-B256-AB7392CBFA8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13AD1FF-856E-4176-82AA-81CE4B06DCC6}"/>
              </a:ext>
            </a:extLst>
          </p:cNvPr>
          <p:cNvGrpSpPr/>
          <p:nvPr/>
        </p:nvGrpSpPr>
        <p:grpSpPr>
          <a:xfrm>
            <a:off x="4745253" y="1886058"/>
            <a:ext cx="1076632" cy="369332"/>
            <a:chOff x="4704120" y="2356972"/>
            <a:chExt cx="1076632" cy="369332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21345EA-9FFE-43D4-861D-D7D23E858E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725D450-5B3A-41D2-BE45-C0580E5C260A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B521AFB-7F04-4B59-BF41-755A806302A7}"/>
              </a:ext>
            </a:extLst>
          </p:cNvPr>
          <p:cNvGrpSpPr/>
          <p:nvPr/>
        </p:nvGrpSpPr>
        <p:grpSpPr>
          <a:xfrm>
            <a:off x="5718574" y="2067305"/>
            <a:ext cx="1068643" cy="369332"/>
            <a:chOff x="3647644" y="4910075"/>
            <a:chExt cx="1068643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5A057FD-8772-49B2-9126-54B26F939A22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50432DB3-3754-4194-A6D1-4B5805F239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E448290-8AD3-4770-BFC4-FA50731C2F05}"/>
              </a:ext>
            </a:extLst>
          </p:cNvPr>
          <p:cNvGrpSpPr/>
          <p:nvPr/>
        </p:nvGrpSpPr>
        <p:grpSpPr>
          <a:xfrm>
            <a:off x="6477895" y="3127465"/>
            <a:ext cx="1064340" cy="369332"/>
            <a:chOff x="3647644" y="5421073"/>
            <a:chExt cx="1064340" cy="3693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481C2BD-F7E0-431F-B247-8E68AB4FDD53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E6F0AEC5-A869-43D2-9037-8E6DE61D92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74630E1-799E-48A7-B27A-B2C6222E0C62}"/>
              </a:ext>
            </a:extLst>
          </p:cNvPr>
          <p:cNvGrpSpPr/>
          <p:nvPr/>
        </p:nvGrpSpPr>
        <p:grpSpPr>
          <a:xfrm>
            <a:off x="6595488" y="3538746"/>
            <a:ext cx="1068643" cy="369332"/>
            <a:chOff x="3647644" y="5359159"/>
            <a:chExt cx="1068643" cy="36933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9276039-794D-4B0A-A839-AB72D0984386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A01C1CEF-1096-4907-96E5-71298FAD9C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8D4908C-5FB7-45DF-BB86-62066EB14F76}"/>
              </a:ext>
            </a:extLst>
          </p:cNvPr>
          <p:cNvGrpSpPr/>
          <p:nvPr/>
        </p:nvGrpSpPr>
        <p:grpSpPr>
          <a:xfrm>
            <a:off x="4691186" y="4341313"/>
            <a:ext cx="1076632" cy="369332"/>
            <a:chOff x="2157212" y="5356391"/>
            <a:chExt cx="1076632" cy="36933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D196116-4338-49B6-916B-FEC556E07C9E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395A65F3-E8E6-4FB8-AD89-590A4BF1BD5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D0A2F26F-74BB-440A-B131-89D6A7DE6B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4393" y="4118728"/>
            <a:ext cx="1820487" cy="682129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A928608-4F0F-4CE5-A20D-1D14B6418AD3}"/>
              </a:ext>
            </a:extLst>
          </p:cNvPr>
          <p:cNvCxnSpPr>
            <a:cxnSpLocks/>
          </p:cNvCxnSpPr>
          <p:nvPr/>
        </p:nvCxnSpPr>
        <p:spPr>
          <a:xfrm>
            <a:off x="1858544" y="5408027"/>
            <a:ext cx="5944812" cy="923717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2A71AD3-FEB8-46A4-9D7B-925D2AE83D58}"/>
                  </a:ext>
                </a:extLst>
              </p:cNvPr>
              <p:cNvSpPr txBox="1"/>
              <p:nvPr/>
            </p:nvSpPr>
            <p:spPr>
              <a:xfrm>
                <a:off x="7280673" y="4248980"/>
                <a:ext cx="1453424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00B050"/>
                    </a:solidFill>
                  </a:rPr>
                  <a:t>Main diagonal must all be </a:t>
                </a:r>
                <a14:m>
                  <m:oMath xmlns:m="http://schemas.openxmlformats.org/officeDocument/2006/math">
                    <m:r>
                      <a:rPr lang="en-US" i="1" smtClean="0">
                        <a:ln>
                          <a:solidFill>
                            <a:srgbClr val="00B050"/>
                          </a:solidFill>
                        </a:ln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endParaRPr 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2A71AD3-FEB8-46A4-9D7B-925D2AE83D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0673" y="4248980"/>
                <a:ext cx="1453424" cy="923330"/>
              </a:xfrm>
              <a:prstGeom prst="rect">
                <a:avLst/>
              </a:prstGeom>
              <a:blipFill>
                <a:blip r:embed="rId6"/>
                <a:stretch>
                  <a:fillRect l="-2510" t="-3311" b="-9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DD9E152-7E98-46BD-AD71-04E6AE036BAD}"/>
                  </a:ext>
                </a:extLst>
              </p:cNvPr>
              <p:cNvSpPr txBox="1"/>
              <p:nvPr/>
            </p:nvSpPr>
            <p:spPr>
              <a:xfrm>
                <a:off x="136083" y="2188190"/>
                <a:ext cx="1995067" cy="9564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Operator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is a random </a:t>
                </a:r>
                <a:r>
                  <a:rPr lang="en-US" b="1" dirty="0">
                    <a:solidFill>
                      <a:srgbClr val="7030A0"/>
                    </a:solidFill>
                  </a:rPr>
                  <a:t>Hermitian</a:t>
                </a:r>
                <a:r>
                  <a:rPr lang="en-US" dirty="0">
                    <a:solidFill>
                      <a:srgbClr val="7030A0"/>
                    </a:solidFill>
                  </a:rPr>
                  <a:t> matrix</a:t>
                </a: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DD9E152-7E98-46BD-AD71-04E6AE036B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083" y="2188190"/>
                <a:ext cx="1995067" cy="956480"/>
              </a:xfrm>
              <a:prstGeom prst="rect">
                <a:avLst/>
              </a:prstGeom>
              <a:blipFill>
                <a:blip r:embed="rId7"/>
                <a:stretch>
                  <a:fillRect l="-915" t="-2548" r="-610" b="-70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12369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"/>
                            </p:stCondLst>
                            <p:childTnLst>
                              <p:par>
                                <p:cTn id="5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4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Quantum Double Slit Experiment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04B3BD-DDA0-4D41-8C8A-CB7BD18C89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2476" y="2114714"/>
            <a:ext cx="6019048" cy="262857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B3A5C7B-F77A-46D6-920B-6ECDB6963294}"/>
              </a:ext>
            </a:extLst>
          </p:cNvPr>
          <p:cNvSpPr txBox="1"/>
          <p:nvPr/>
        </p:nvSpPr>
        <p:spPr>
          <a:xfrm>
            <a:off x="1897550" y="5180486"/>
            <a:ext cx="5348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Herman </a:t>
            </a:r>
            <a:r>
              <a:rPr lang="en-US" dirty="0" err="1"/>
              <a:t>Batelaan</a:t>
            </a:r>
            <a:r>
              <a:rPr lang="en-US" dirty="0"/>
              <a:t>, University of Nebraska-Lincoln, </a:t>
            </a:r>
            <a:r>
              <a:rPr lang="en-US" b="1" dirty="0"/>
              <a:t>2013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FA0E3F-B299-4E76-98D1-CACF8125CB0C}"/>
              </a:ext>
            </a:extLst>
          </p:cNvPr>
          <p:cNvSpPr txBox="1"/>
          <p:nvPr/>
        </p:nvSpPr>
        <p:spPr>
          <a:xfrm>
            <a:off x="1035423" y="1468581"/>
            <a:ext cx="7073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Time-Lapse Photograph of Single Electron Double-Slit Interference Pattern</a:t>
            </a:r>
          </a:p>
        </p:txBody>
      </p:sp>
    </p:spTree>
    <p:extLst>
      <p:ext uri="{BB962C8B-B14F-4D97-AF65-F5344CB8AC3E}">
        <p14:creationId xmlns:p14="http://schemas.microsoft.com/office/powerpoint/2010/main" val="71374822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BA771D3-DBF0-4269-9C0F-72F6870D8B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2272"/>
          <a:stretch/>
        </p:blipFill>
        <p:spPr>
          <a:xfrm>
            <a:off x="485092" y="1314936"/>
            <a:ext cx="7057143" cy="256751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80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3 – </a:t>
            </a:r>
            <a:r>
              <a:rPr lang="en-US" sz="3200" b="1" dirty="0">
                <a:latin typeface="+mn-lt"/>
              </a:rPr>
              <a:t>operators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A64558C-8AED-466D-9C97-DC075CD49296}"/>
              </a:ext>
            </a:extLst>
          </p:cNvPr>
          <p:cNvGrpSpPr/>
          <p:nvPr/>
        </p:nvGrpSpPr>
        <p:grpSpPr>
          <a:xfrm>
            <a:off x="6074621" y="1268149"/>
            <a:ext cx="1076632" cy="369332"/>
            <a:chOff x="4968362" y="2079211"/>
            <a:chExt cx="1076632" cy="369332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BBD76BD0-7E71-4CBC-ABD2-0391F037DB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3E9B152-1A88-4D5A-B256-AB7392CBFA8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13AD1FF-856E-4176-82AA-81CE4B06DCC6}"/>
              </a:ext>
            </a:extLst>
          </p:cNvPr>
          <p:cNvGrpSpPr/>
          <p:nvPr/>
        </p:nvGrpSpPr>
        <p:grpSpPr>
          <a:xfrm>
            <a:off x="3397308" y="1586399"/>
            <a:ext cx="1076632" cy="369332"/>
            <a:chOff x="4704120" y="2356972"/>
            <a:chExt cx="1076632" cy="369332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21345EA-9FFE-43D4-861D-D7D23E858E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725D450-5B3A-41D2-BE45-C0580E5C260A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B521AFB-7F04-4B59-BF41-755A806302A7}"/>
              </a:ext>
            </a:extLst>
          </p:cNvPr>
          <p:cNvGrpSpPr/>
          <p:nvPr/>
        </p:nvGrpSpPr>
        <p:grpSpPr>
          <a:xfrm>
            <a:off x="4738551" y="1906000"/>
            <a:ext cx="1068643" cy="369332"/>
            <a:chOff x="3647644" y="4910075"/>
            <a:chExt cx="1068643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5A057FD-8772-49B2-9126-54B26F939A22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50432DB3-3754-4194-A6D1-4B5805F239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E448290-8AD3-4770-BFC4-FA50731C2F05}"/>
              </a:ext>
            </a:extLst>
          </p:cNvPr>
          <p:cNvGrpSpPr/>
          <p:nvPr/>
        </p:nvGrpSpPr>
        <p:grpSpPr>
          <a:xfrm>
            <a:off x="4244233" y="3212802"/>
            <a:ext cx="1064340" cy="369332"/>
            <a:chOff x="3647644" y="5421073"/>
            <a:chExt cx="1064340" cy="3693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481C2BD-F7E0-431F-B247-8E68AB4FDD53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E6F0AEC5-A869-43D2-9037-8E6DE61D92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74630E1-799E-48A7-B27A-B2C6222E0C62}"/>
              </a:ext>
            </a:extLst>
          </p:cNvPr>
          <p:cNvGrpSpPr/>
          <p:nvPr/>
        </p:nvGrpSpPr>
        <p:grpSpPr>
          <a:xfrm>
            <a:off x="5665349" y="3536259"/>
            <a:ext cx="1068643" cy="369332"/>
            <a:chOff x="3647644" y="5359159"/>
            <a:chExt cx="1068643" cy="36933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9276039-794D-4B0A-A839-AB72D0984386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A01C1CEF-1096-4907-96E5-71298FAD9C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3C11E3FA-1E98-44BF-A6C9-24B3E836F7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4015" y="2442443"/>
            <a:ext cx="3904762" cy="38095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9F2D8AB-7B90-4907-B24A-E0B58005E6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852" y="4254658"/>
            <a:ext cx="7104762" cy="15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017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BA771D3-DBF0-4269-9C0F-72F6870D8B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8367"/>
          <a:stretch/>
        </p:blipFill>
        <p:spPr>
          <a:xfrm>
            <a:off x="485092" y="1396245"/>
            <a:ext cx="7057143" cy="185169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81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Cell 3 – </a:t>
            </a:r>
            <a:r>
              <a:rPr lang="en-US" sz="3200" b="1" dirty="0">
                <a:latin typeface="+mn-lt"/>
              </a:rPr>
              <a:t>operators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A64558C-8AED-466D-9C97-DC075CD49296}"/>
              </a:ext>
            </a:extLst>
          </p:cNvPr>
          <p:cNvGrpSpPr/>
          <p:nvPr/>
        </p:nvGrpSpPr>
        <p:grpSpPr>
          <a:xfrm>
            <a:off x="2252504" y="1342092"/>
            <a:ext cx="1076632" cy="369332"/>
            <a:chOff x="4968362" y="2079211"/>
            <a:chExt cx="1076632" cy="369332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BBD76BD0-7E71-4CBC-ABD2-0391F037DB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3E9B152-1A88-4D5A-B256-AB7392CBFA8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13AD1FF-856E-4176-82AA-81CE4B06DCC6}"/>
              </a:ext>
            </a:extLst>
          </p:cNvPr>
          <p:cNvGrpSpPr/>
          <p:nvPr/>
        </p:nvGrpSpPr>
        <p:grpSpPr>
          <a:xfrm>
            <a:off x="4209232" y="1827913"/>
            <a:ext cx="1076632" cy="369332"/>
            <a:chOff x="4704120" y="2356972"/>
            <a:chExt cx="1076632" cy="369332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21345EA-9FFE-43D4-861D-D7D23E858E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725D450-5B3A-41D2-BE45-C0580E5C260A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B521AFB-7F04-4B59-BF41-755A806302A7}"/>
              </a:ext>
            </a:extLst>
          </p:cNvPr>
          <p:cNvGrpSpPr/>
          <p:nvPr/>
        </p:nvGrpSpPr>
        <p:grpSpPr>
          <a:xfrm>
            <a:off x="4580409" y="1988930"/>
            <a:ext cx="1068643" cy="369332"/>
            <a:chOff x="3647644" y="4910075"/>
            <a:chExt cx="1068643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5A057FD-8772-49B2-9126-54B26F939A22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50432DB3-3754-4194-A6D1-4B5805F239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E448290-8AD3-4770-BFC4-FA50731C2F05}"/>
              </a:ext>
            </a:extLst>
          </p:cNvPr>
          <p:cNvGrpSpPr/>
          <p:nvPr/>
        </p:nvGrpSpPr>
        <p:grpSpPr>
          <a:xfrm>
            <a:off x="5397968" y="2483934"/>
            <a:ext cx="1064340" cy="369332"/>
            <a:chOff x="3647644" y="5421073"/>
            <a:chExt cx="1064340" cy="3693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481C2BD-F7E0-431F-B247-8E68AB4FDD53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E6F0AEC5-A869-43D2-9037-8E6DE61D92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74630E1-799E-48A7-B27A-B2C6222E0C62}"/>
              </a:ext>
            </a:extLst>
          </p:cNvPr>
          <p:cNvGrpSpPr/>
          <p:nvPr/>
        </p:nvGrpSpPr>
        <p:grpSpPr>
          <a:xfrm>
            <a:off x="7472068" y="2640552"/>
            <a:ext cx="1068643" cy="369332"/>
            <a:chOff x="3647644" y="5359159"/>
            <a:chExt cx="1068643" cy="36933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9276039-794D-4B0A-A839-AB72D0984386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A01C1CEF-1096-4907-96E5-71298FAD9C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1F909893-0C3F-4B17-9771-E1E20902F1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4828" y="3846016"/>
            <a:ext cx="3128807" cy="2061896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B57EDC72-2AD5-497A-BCBC-010C8305B9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78850" y="4461397"/>
            <a:ext cx="2594848" cy="459780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C5774359-C285-4BA4-AEB6-592606076F8D}"/>
              </a:ext>
            </a:extLst>
          </p:cNvPr>
          <p:cNvSpPr/>
          <p:nvPr/>
        </p:nvSpPr>
        <p:spPr>
          <a:xfrm>
            <a:off x="6483071" y="4461397"/>
            <a:ext cx="273844" cy="412528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36B5472-42A6-4374-B7B6-237D5D8FB527}"/>
              </a:ext>
            </a:extLst>
          </p:cNvPr>
          <p:cNvSpPr/>
          <p:nvPr/>
        </p:nvSpPr>
        <p:spPr>
          <a:xfrm>
            <a:off x="7973742" y="4461397"/>
            <a:ext cx="214305" cy="407407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21D830F2-4FE4-4157-BBE9-A153CFC02B8B}"/>
              </a:ext>
            </a:extLst>
          </p:cNvPr>
          <p:cNvCxnSpPr>
            <a:cxnSpLocks/>
            <a:stCxn id="33" idx="2"/>
            <a:endCxn id="34" idx="2"/>
          </p:cNvCxnSpPr>
          <p:nvPr/>
        </p:nvCxnSpPr>
        <p:spPr>
          <a:xfrm rot="5400000" flipH="1" flipV="1">
            <a:off x="7347883" y="4140914"/>
            <a:ext cx="5121" cy="1460902"/>
          </a:xfrm>
          <a:prstGeom prst="bentConnector3">
            <a:avLst>
              <a:gd name="adj1" fmla="val -4463972"/>
            </a:avLst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F69E5EB-4728-4B8A-8D5E-BA3B5484DBBF}"/>
                  </a:ext>
                </a:extLst>
              </p:cNvPr>
              <p:cNvSpPr txBox="1"/>
              <p:nvPr/>
            </p:nvSpPr>
            <p:spPr>
              <a:xfrm>
                <a:off x="323314" y="4363472"/>
                <a:ext cx="1995067" cy="6556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If the eigenvectors of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are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"/>
                            <m:ctrlP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</m:d>
                      </m:e>
                    </m:d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F69E5EB-4728-4B8A-8D5E-BA3B5484DB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314" y="4363472"/>
                <a:ext cx="1995067" cy="655629"/>
              </a:xfrm>
              <a:prstGeom prst="rect">
                <a:avLst/>
              </a:prstGeom>
              <a:blipFill>
                <a:blip r:embed="rId6"/>
                <a:stretch>
                  <a:fillRect l="-612" t="-24299" r="-8257" b="-1056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59533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500"/>
                            </p:stCondLst>
                            <p:childTnLst>
                              <p:par>
                                <p:cTn id="5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6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2E2684C3-EEF0-460E-BF65-1C5A109F4D08}"/>
              </a:ext>
            </a:extLst>
          </p:cNvPr>
          <p:cNvGrpSpPr/>
          <p:nvPr/>
        </p:nvGrpSpPr>
        <p:grpSpPr>
          <a:xfrm>
            <a:off x="1063602" y="3779493"/>
            <a:ext cx="7016796" cy="1228571"/>
            <a:chOff x="1888182" y="3935625"/>
            <a:chExt cx="7016796" cy="122857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671422BD-F504-42F9-A322-3FF48B36C2D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88182" y="3935625"/>
              <a:ext cx="1552381" cy="1228571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13DB248E-D452-4A82-A8F8-6B4B054241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09654" y="4078482"/>
              <a:ext cx="1552381" cy="942857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E7732D28-4371-4130-A99E-885D3EF9AF7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531126" y="4268958"/>
              <a:ext cx="1552381" cy="561905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9407BA24-1EAE-494D-ABC3-DDBB3C1E4D0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352597" y="4407053"/>
              <a:ext cx="1552381" cy="285714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476ACE2D-A3DF-407B-8131-48628CBFA5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12699" y="1395314"/>
            <a:ext cx="6318603" cy="220312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82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4 – </a:t>
            </a:r>
            <a:r>
              <a:rPr lang="en-US" sz="3200" b="1" dirty="0">
                <a:latin typeface="+mn-lt"/>
              </a:rPr>
              <a:t>operators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A64558C-8AED-466D-9C97-DC075CD49296}"/>
              </a:ext>
            </a:extLst>
          </p:cNvPr>
          <p:cNvGrpSpPr/>
          <p:nvPr/>
        </p:nvGrpSpPr>
        <p:grpSpPr>
          <a:xfrm>
            <a:off x="4897053" y="1363782"/>
            <a:ext cx="1076632" cy="369332"/>
            <a:chOff x="4968362" y="2079211"/>
            <a:chExt cx="1076632" cy="369332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BBD76BD0-7E71-4CBC-ABD2-0391F037DB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3E9B152-1A88-4D5A-B256-AB7392CBFA8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13AD1FF-856E-4176-82AA-81CE4B06DCC6}"/>
              </a:ext>
            </a:extLst>
          </p:cNvPr>
          <p:cNvGrpSpPr/>
          <p:nvPr/>
        </p:nvGrpSpPr>
        <p:grpSpPr>
          <a:xfrm>
            <a:off x="2922561" y="1941892"/>
            <a:ext cx="1076632" cy="369332"/>
            <a:chOff x="4704120" y="2356972"/>
            <a:chExt cx="1076632" cy="369332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21345EA-9FFE-43D4-861D-D7D23E858E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725D450-5B3A-41D2-BE45-C0580E5C260A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B521AFB-7F04-4B59-BF41-755A806302A7}"/>
              </a:ext>
            </a:extLst>
          </p:cNvPr>
          <p:cNvGrpSpPr/>
          <p:nvPr/>
        </p:nvGrpSpPr>
        <p:grpSpPr>
          <a:xfrm>
            <a:off x="3877577" y="2136682"/>
            <a:ext cx="1068643" cy="369332"/>
            <a:chOff x="3647644" y="4910075"/>
            <a:chExt cx="1068643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5A057FD-8772-49B2-9126-54B26F939A22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50432DB3-3754-4194-A6D1-4B5805F239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E448290-8AD3-4770-BFC4-FA50731C2F05}"/>
              </a:ext>
            </a:extLst>
          </p:cNvPr>
          <p:cNvGrpSpPr/>
          <p:nvPr/>
        </p:nvGrpSpPr>
        <p:grpSpPr>
          <a:xfrm>
            <a:off x="7635504" y="2910507"/>
            <a:ext cx="1064340" cy="369332"/>
            <a:chOff x="3647644" y="5421073"/>
            <a:chExt cx="1064340" cy="3693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481C2BD-F7E0-431F-B247-8E68AB4FDD53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E6F0AEC5-A869-43D2-9037-8E6DE61D92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74630E1-799E-48A7-B27A-B2C6222E0C62}"/>
              </a:ext>
            </a:extLst>
          </p:cNvPr>
          <p:cNvGrpSpPr/>
          <p:nvPr/>
        </p:nvGrpSpPr>
        <p:grpSpPr>
          <a:xfrm>
            <a:off x="7953943" y="4216621"/>
            <a:ext cx="944865" cy="369332"/>
            <a:chOff x="3647644" y="5356391"/>
            <a:chExt cx="944865" cy="36933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9276039-794D-4B0A-A839-AB72D0984386}"/>
                </a:ext>
              </a:extLst>
            </p:cNvPr>
            <p:cNvSpPr txBox="1"/>
            <p:nvPr/>
          </p:nvSpPr>
          <p:spPr>
            <a:xfrm>
              <a:off x="4209051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A01C1CEF-1096-4907-96E5-71298FAD9C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561407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4475CC9C-DB90-459C-B0D1-85E5DEA8D86D}"/>
              </a:ext>
            </a:extLst>
          </p:cNvPr>
          <p:cNvSpPr/>
          <p:nvPr/>
        </p:nvSpPr>
        <p:spPr>
          <a:xfrm>
            <a:off x="2615983" y="1468581"/>
            <a:ext cx="1216627" cy="16849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A9DDE69A-66C3-4B40-B109-469F76BEC46C}"/>
              </a:ext>
            </a:extLst>
          </p:cNvPr>
          <p:cNvGrpSpPr/>
          <p:nvPr/>
        </p:nvGrpSpPr>
        <p:grpSpPr>
          <a:xfrm>
            <a:off x="1241611" y="5148468"/>
            <a:ext cx="6668734" cy="646550"/>
            <a:chOff x="1285209" y="5353420"/>
            <a:chExt cx="6668734" cy="64655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BA79C21E-F9EA-43B0-83CD-90197B370CD9}"/>
                    </a:ext>
                  </a:extLst>
                </p:cNvPr>
                <p:cNvSpPr txBox="1"/>
                <p:nvPr/>
              </p:nvSpPr>
              <p:spPr>
                <a:xfrm>
                  <a:off x="5441115" y="5631381"/>
                  <a:ext cx="121450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"/>
                            <m:endChr m:val="⟩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n>
                                      <a:solidFill>
                                        <a:srgbClr val="FF0000"/>
                                      </a:solidFill>
                                    </a:ln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↑</m:t>
                                </m:r>
                              </m:e>
                            </m:d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</m:t>
                        </m:r>
                        <m:d>
                          <m:dPr>
                            <m:begChr m:val="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 smtClean="0">
                                    <a:ln>
                                      <a:solidFill>
                                        <a:srgbClr val="FF0000"/>
                                      </a:solidFill>
                                    </a:ln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↓</m:t>
                                </m:r>
                              </m:e>
                            </m:d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BA79C21E-F9EA-43B0-83CD-90197B370CD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41115" y="5631381"/>
                  <a:ext cx="1214500" cy="276999"/>
                </a:xfrm>
                <a:prstGeom prst="rect">
                  <a:avLst/>
                </a:prstGeom>
                <a:blipFill>
                  <a:blip r:embed="rId8"/>
                  <a:stretch>
                    <a:fillRect l="-31000" t="-173913" r="-9500" b="-26087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EB57B69-2A52-461F-92B9-E37D3DB8234C}"/>
                </a:ext>
              </a:extLst>
            </p:cNvPr>
            <p:cNvSpPr txBox="1"/>
            <p:nvPr/>
          </p:nvSpPr>
          <p:spPr>
            <a:xfrm>
              <a:off x="1285209" y="5353639"/>
              <a:ext cx="389408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7030A0"/>
                  </a:solidFill>
                </a:rPr>
                <a:t>There is zero probability of transitioning between </a:t>
              </a:r>
              <a:r>
                <a:rPr lang="en-US" b="1" dirty="0">
                  <a:solidFill>
                    <a:srgbClr val="7030A0"/>
                  </a:solidFill>
                </a:rPr>
                <a:t>orthogonal</a:t>
              </a:r>
              <a:r>
                <a:rPr lang="en-US" dirty="0">
                  <a:solidFill>
                    <a:srgbClr val="7030A0"/>
                  </a:solidFill>
                </a:rPr>
                <a:t> states</a:t>
              </a:r>
            </a:p>
          </p:txBody>
        </p: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E9FA8046-D2B2-44F4-A5FD-BDD1A33C72A7}"/>
                </a:ext>
              </a:extLst>
            </p:cNvPr>
            <p:cNvCxnSpPr/>
            <p:nvPr/>
          </p:nvCxnSpPr>
          <p:spPr>
            <a:xfrm>
              <a:off x="4808801" y="5769881"/>
              <a:ext cx="499228" cy="0"/>
            </a:xfrm>
            <a:prstGeom prst="straightConnector1">
              <a:avLst/>
            </a:prstGeom>
            <a:ln w="381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141DD6E4-E9DC-437E-8565-7F3DA56227AB}"/>
                    </a:ext>
                  </a:extLst>
                </p:cNvPr>
                <p:cNvSpPr txBox="1"/>
                <p:nvPr/>
              </p:nvSpPr>
              <p:spPr>
                <a:xfrm>
                  <a:off x="6762143" y="5353420"/>
                  <a:ext cx="1191800" cy="27796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sz="160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1600" i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16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16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90</m:t>
                                    </m:r>
                                  </m:e>
                                  <m:sup>
                                    <m:r>
                                      <a:rPr lang="en-US" sz="16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°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en-US" sz="16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=0</m:t>
                            </m:r>
                          </m:e>
                        </m:func>
                      </m:oMath>
                    </m:oMathPara>
                  </a14:m>
                  <a:endParaRPr lang="en-US" sz="1600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141DD6E4-E9DC-437E-8565-7F3DA56227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62143" y="5353420"/>
                  <a:ext cx="1191800" cy="277961"/>
                </a:xfrm>
                <a:prstGeom prst="rect">
                  <a:avLst/>
                </a:prstGeom>
                <a:blipFill>
                  <a:blip r:embed="rId9"/>
                  <a:stretch>
                    <a:fillRect l="-1531" r="-3061" b="-22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C617C1C6-8810-4383-9644-23DCDE1A7CA9}"/>
              </a:ext>
            </a:extLst>
          </p:cNvPr>
          <p:cNvGrpSpPr/>
          <p:nvPr/>
        </p:nvGrpSpPr>
        <p:grpSpPr>
          <a:xfrm>
            <a:off x="1233656" y="6053398"/>
            <a:ext cx="5367080" cy="646331"/>
            <a:chOff x="1277254" y="6053398"/>
            <a:chExt cx="5367080" cy="64633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DCA843AE-8822-4618-A4CF-291F6B48C8F0}"/>
                    </a:ext>
                  </a:extLst>
                </p:cNvPr>
                <p:cNvSpPr txBox="1"/>
                <p:nvPr/>
              </p:nvSpPr>
              <p:spPr>
                <a:xfrm>
                  <a:off x="5394994" y="6191897"/>
                  <a:ext cx="124934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</m:d>
                        </m:e>
                      </m:d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⟶</m:t>
                      </m:r>
                    </m:oMath>
                  </a14:m>
                  <a:r>
                    <a:rPr lang="en-US" dirty="0"/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DCA843AE-8822-4618-A4CF-291F6B48C8F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94994" y="6191897"/>
                  <a:ext cx="1249340" cy="369332"/>
                </a:xfrm>
                <a:prstGeom prst="rect">
                  <a:avLst/>
                </a:prstGeom>
                <a:blipFill>
                  <a:blip r:embed="rId10"/>
                  <a:stretch>
                    <a:fillRect l="-27317" t="-121667" b="-188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E232CB2C-147A-4264-9E43-B90E7620A51F}"/>
                </a:ext>
              </a:extLst>
            </p:cNvPr>
            <p:cNvSpPr txBox="1"/>
            <p:nvPr/>
          </p:nvSpPr>
          <p:spPr>
            <a:xfrm>
              <a:off x="1277254" y="6053398"/>
              <a:ext cx="3894084" cy="6463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rgbClr val="7030A0"/>
                  </a:solidFill>
                </a:rPr>
                <a:t>Upon measurement, the particle has a </a:t>
              </a:r>
              <a:r>
                <a:rPr lang="en-US" b="1" dirty="0">
                  <a:solidFill>
                    <a:srgbClr val="7030A0"/>
                  </a:solidFill>
                </a:rPr>
                <a:t>distinct</a:t>
              </a:r>
              <a:r>
                <a:rPr lang="en-US" dirty="0">
                  <a:solidFill>
                    <a:srgbClr val="7030A0"/>
                  </a:solidFill>
                </a:rPr>
                <a:t> location (it "collapses")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8566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extBox 63">
            <a:extLst>
              <a:ext uri="{FF2B5EF4-FFF2-40B4-BE49-F238E27FC236}">
                <a16:creationId xmlns:a16="http://schemas.microsoft.com/office/drawing/2014/main" id="{1216B2D4-9A0B-4173-AB3D-9827F285BCCC}"/>
              </a:ext>
            </a:extLst>
          </p:cNvPr>
          <p:cNvSpPr txBox="1"/>
          <p:nvPr/>
        </p:nvSpPr>
        <p:spPr>
          <a:xfrm>
            <a:off x="296246" y="5553645"/>
            <a:ext cx="5726185" cy="830997"/>
          </a:xfrm>
          <a:prstGeom prst="rect">
            <a:avLst/>
          </a:prstGeom>
          <a:solidFill>
            <a:schemeClr val="bg1"/>
          </a:solidFill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7030A0"/>
                </a:solidFill>
              </a:rPr>
              <a:t>When a Hermitian operator is expressed using its eigenfunctions for the </a:t>
            </a:r>
            <a:r>
              <a:rPr lang="en-US" sz="1600" b="1" dirty="0">
                <a:solidFill>
                  <a:srgbClr val="7030A0"/>
                </a:solidFill>
              </a:rPr>
              <a:t>basis</a:t>
            </a:r>
            <a:r>
              <a:rPr lang="en-US" sz="1600" dirty="0">
                <a:solidFill>
                  <a:srgbClr val="7030A0"/>
                </a:solidFill>
              </a:rPr>
              <a:t>, the matrix describing the operator is </a:t>
            </a:r>
            <a:r>
              <a:rPr lang="en-US" sz="1600" b="1" dirty="0">
                <a:solidFill>
                  <a:srgbClr val="7030A0"/>
                </a:solidFill>
              </a:rPr>
              <a:t>diagonal</a:t>
            </a:r>
          </a:p>
          <a:p>
            <a:pPr algn="ctr"/>
            <a:r>
              <a:rPr lang="en-US" sz="1600" dirty="0">
                <a:solidFill>
                  <a:srgbClr val="7030A0"/>
                </a:solidFill>
              </a:rPr>
              <a:t>and the diagonal elements are the </a:t>
            </a:r>
            <a:r>
              <a:rPr lang="en-US" sz="1600" b="1" dirty="0"/>
              <a:t>real</a:t>
            </a:r>
            <a:r>
              <a:rPr lang="en-US" sz="1600" dirty="0">
                <a:solidFill>
                  <a:srgbClr val="7030A0"/>
                </a:solidFill>
              </a:rPr>
              <a:t> </a:t>
            </a:r>
            <a:r>
              <a:rPr lang="en-US" sz="1600" b="1" dirty="0">
                <a:solidFill>
                  <a:srgbClr val="7030A0"/>
                </a:solidFill>
              </a:rPr>
              <a:t>eigenvalues</a:t>
            </a:r>
            <a:r>
              <a:rPr lang="en-US" sz="1600" dirty="0">
                <a:solidFill>
                  <a:srgbClr val="7030A0"/>
                </a:solidFill>
              </a:rPr>
              <a:t> of the operator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216DA22-5893-41BB-BCF1-AEA5EA6B47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7950" y="3227661"/>
            <a:ext cx="1803181" cy="277010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B79E6EE-B9F5-4595-811E-3E218C97C8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376" y="1375567"/>
            <a:ext cx="5280371" cy="374426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83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5 – </a:t>
            </a:r>
            <a:r>
              <a:rPr lang="en-US" sz="3200" b="1" dirty="0">
                <a:latin typeface="+mn-lt"/>
              </a:rPr>
              <a:t>operators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A64558C-8AED-466D-9C97-DC075CD49296}"/>
              </a:ext>
            </a:extLst>
          </p:cNvPr>
          <p:cNvGrpSpPr/>
          <p:nvPr/>
        </p:nvGrpSpPr>
        <p:grpSpPr>
          <a:xfrm>
            <a:off x="4502932" y="1335904"/>
            <a:ext cx="1076632" cy="369332"/>
            <a:chOff x="4968362" y="2079211"/>
            <a:chExt cx="1076632" cy="369332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BBD76BD0-7E71-4CBC-ABD2-0391F037DB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3E9B152-1A88-4D5A-B256-AB7392CBFA8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13AD1FF-856E-4176-82AA-81CE4B06DCC6}"/>
              </a:ext>
            </a:extLst>
          </p:cNvPr>
          <p:cNvGrpSpPr/>
          <p:nvPr/>
        </p:nvGrpSpPr>
        <p:grpSpPr>
          <a:xfrm>
            <a:off x="3509848" y="1899011"/>
            <a:ext cx="1076632" cy="369332"/>
            <a:chOff x="4704120" y="2356972"/>
            <a:chExt cx="1076632" cy="369332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21345EA-9FFE-43D4-861D-D7D23E858E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725D450-5B3A-41D2-BE45-C0580E5C260A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B521AFB-7F04-4B59-BF41-755A806302A7}"/>
              </a:ext>
            </a:extLst>
          </p:cNvPr>
          <p:cNvGrpSpPr/>
          <p:nvPr/>
        </p:nvGrpSpPr>
        <p:grpSpPr>
          <a:xfrm>
            <a:off x="3209632" y="2252577"/>
            <a:ext cx="1068643" cy="369332"/>
            <a:chOff x="3647644" y="4910075"/>
            <a:chExt cx="1068643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5A057FD-8772-49B2-9126-54B26F939A22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50432DB3-3754-4194-A6D1-4B5805F239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E448290-8AD3-4770-BFC4-FA50731C2F05}"/>
              </a:ext>
            </a:extLst>
          </p:cNvPr>
          <p:cNvGrpSpPr/>
          <p:nvPr/>
        </p:nvGrpSpPr>
        <p:grpSpPr>
          <a:xfrm>
            <a:off x="4958091" y="2623620"/>
            <a:ext cx="1064340" cy="369332"/>
            <a:chOff x="3647644" y="5421073"/>
            <a:chExt cx="1064340" cy="3693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481C2BD-F7E0-431F-B247-8E68AB4FDD53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E6F0AEC5-A869-43D2-9037-8E6DE61D92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74630E1-799E-48A7-B27A-B2C6222E0C62}"/>
              </a:ext>
            </a:extLst>
          </p:cNvPr>
          <p:cNvGrpSpPr/>
          <p:nvPr/>
        </p:nvGrpSpPr>
        <p:grpSpPr>
          <a:xfrm>
            <a:off x="4619551" y="3707009"/>
            <a:ext cx="1068643" cy="369332"/>
            <a:chOff x="3647644" y="5359159"/>
            <a:chExt cx="1068643" cy="36933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9276039-794D-4B0A-A839-AB72D0984386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A01C1CEF-1096-4907-96E5-71298FAD9C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5B301D17-6567-4B4E-AB1A-81C731F0C32B}"/>
              </a:ext>
            </a:extLst>
          </p:cNvPr>
          <p:cNvGrpSpPr/>
          <p:nvPr/>
        </p:nvGrpSpPr>
        <p:grpSpPr>
          <a:xfrm>
            <a:off x="5423117" y="1753409"/>
            <a:ext cx="3100417" cy="771222"/>
            <a:chOff x="3021791" y="1325296"/>
            <a:chExt cx="3100417" cy="771222"/>
          </a:xfrm>
        </p:grpSpPr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D8379ABD-EC42-4E1E-BDCA-EFEF18F9AFD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021791" y="1325296"/>
              <a:ext cx="3100417" cy="771222"/>
            </a:xfrm>
            <a:prstGeom prst="rect">
              <a:avLst/>
            </a:prstGeom>
          </p:spPr>
        </p:pic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C3B1D0AB-8ED7-422D-8C26-609136396CA1}"/>
                </a:ext>
              </a:extLst>
            </p:cNvPr>
            <p:cNvSpPr/>
            <p:nvPr/>
          </p:nvSpPr>
          <p:spPr>
            <a:xfrm>
              <a:off x="3097161" y="1468581"/>
              <a:ext cx="206478" cy="1537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87AE8216-9438-4EB5-AE14-26E51887F7C3}"/>
              </a:ext>
            </a:extLst>
          </p:cNvPr>
          <p:cNvGrpSpPr/>
          <p:nvPr/>
        </p:nvGrpSpPr>
        <p:grpSpPr>
          <a:xfrm>
            <a:off x="3841277" y="4785093"/>
            <a:ext cx="1076632" cy="369332"/>
            <a:chOff x="2157212" y="5356391"/>
            <a:chExt cx="1076632" cy="369332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52DFC0A4-0150-4D2D-821E-D5797844655A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1B21A4BF-109D-42AD-AFD9-BE438A81729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3620B901-95D4-415C-A26D-E99AE8309C48}"/>
              </a:ext>
            </a:extLst>
          </p:cNvPr>
          <p:cNvGrpSpPr/>
          <p:nvPr/>
        </p:nvGrpSpPr>
        <p:grpSpPr>
          <a:xfrm>
            <a:off x="3736515" y="4249940"/>
            <a:ext cx="1076632" cy="369332"/>
            <a:chOff x="2157212" y="5356391"/>
            <a:chExt cx="1076632" cy="369332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02E5A3D5-2EB6-403F-8F62-3FCBF1706BE2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71531B57-936E-44EF-8406-BD44B32E51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4B58B80C-02CC-493B-A6C6-DB1F39B3DF40}"/>
              </a:ext>
            </a:extLst>
          </p:cNvPr>
          <p:cNvSpPr/>
          <p:nvPr/>
        </p:nvSpPr>
        <p:spPr>
          <a:xfrm>
            <a:off x="3624428" y="4717172"/>
            <a:ext cx="985599" cy="157215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239A7D-EB91-409B-BCB4-7EE0FE330DD9}"/>
              </a:ext>
            </a:extLst>
          </p:cNvPr>
          <p:cNvSpPr/>
          <p:nvPr/>
        </p:nvSpPr>
        <p:spPr>
          <a:xfrm>
            <a:off x="5704965" y="5566891"/>
            <a:ext cx="160962" cy="2891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B73B769B-7A3A-4A67-A117-582B370D39E5}"/>
              </a:ext>
            </a:extLst>
          </p:cNvPr>
          <p:cNvSpPr/>
          <p:nvPr/>
        </p:nvSpPr>
        <p:spPr>
          <a:xfrm>
            <a:off x="6517689" y="4299612"/>
            <a:ext cx="160962" cy="2891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E837F8A4-5891-403A-9CEC-CF833DDBAA7D}"/>
              </a:ext>
            </a:extLst>
          </p:cNvPr>
          <p:cNvCxnSpPr>
            <a:cxnSpLocks/>
            <a:stCxn id="10" idx="3"/>
            <a:endCxn id="65" idx="1"/>
          </p:cNvCxnSpPr>
          <p:nvPr/>
        </p:nvCxnSpPr>
        <p:spPr>
          <a:xfrm flipV="1">
            <a:off x="5865927" y="4444186"/>
            <a:ext cx="651762" cy="1267279"/>
          </a:xfrm>
          <a:prstGeom prst="bentConnector3">
            <a:avLst>
              <a:gd name="adj1" fmla="val 50000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D95A56FE-0884-49AD-98B1-D6533322F86A}"/>
              </a:ext>
            </a:extLst>
          </p:cNvPr>
          <p:cNvSpPr/>
          <p:nvPr/>
        </p:nvSpPr>
        <p:spPr>
          <a:xfrm>
            <a:off x="7099919" y="4968516"/>
            <a:ext cx="160962" cy="28914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6130EC09-7F85-42F2-9156-57D8E897AE4A}"/>
              </a:ext>
            </a:extLst>
          </p:cNvPr>
          <p:cNvSpPr/>
          <p:nvPr/>
        </p:nvSpPr>
        <p:spPr>
          <a:xfrm>
            <a:off x="7380747" y="5679996"/>
            <a:ext cx="160962" cy="28914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CCB93123-BBE1-46DE-BBA3-FF4066F44E0D}"/>
              </a:ext>
            </a:extLst>
          </p:cNvPr>
          <p:cNvSpPr/>
          <p:nvPr/>
        </p:nvSpPr>
        <p:spPr>
          <a:xfrm>
            <a:off x="7444094" y="5267300"/>
            <a:ext cx="160962" cy="28914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8227BDAD-9971-461B-BC8E-96C1F6C2E656}"/>
              </a:ext>
            </a:extLst>
          </p:cNvPr>
          <p:cNvSpPr/>
          <p:nvPr/>
        </p:nvSpPr>
        <p:spPr>
          <a:xfrm>
            <a:off x="7030769" y="5679996"/>
            <a:ext cx="160962" cy="28914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F1DBE61F-1DB3-497A-B86B-69B0BA5621FA}"/>
              </a:ext>
            </a:extLst>
          </p:cNvPr>
          <p:cNvCxnSpPr>
            <a:cxnSpLocks/>
            <a:stCxn id="69" idx="3"/>
            <a:endCxn id="70" idx="2"/>
          </p:cNvCxnSpPr>
          <p:nvPr/>
        </p:nvCxnSpPr>
        <p:spPr>
          <a:xfrm flipH="1">
            <a:off x="7111250" y="5411874"/>
            <a:ext cx="493806" cy="557269"/>
          </a:xfrm>
          <a:prstGeom prst="bentConnector4">
            <a:avLst>
              <a:gd name="adj1" fmla="val -46293"/>
              <a:gd name="adj2" fmla="val 141021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or: Elbow 71">
            <a:extLst>
              <a:ext uri="{FF2B5EF4-FFF2-40B4-BE49-F238E27FC236}">
                <a16:creationId xmlns:a16="http://schemas.microsoft.com/office/drawing/2014/main" id="{681550A0-063B-4B72-A9D7-4C2557FD3B1F}"/>
              </a:ext>
            </a:extLst>
          </p:cNvPr>
          <p:cNvCxnSpPr>
            <a:cxnSpLocks/>
            <a:stCxn id="66" idx="3"/>
            <a:endCxn id="67" idx="3"/>
          </p:cNvCxnSpPr>
          <p:nvPr/>
        </p:nvCxnSpPr>
        <p:spPr>
          <a:xfrm>
            <a:off x="7260881" y="5113090"/>
            <a:ext cx="280828" cy="711480"/>
          </a:xfrm>
          <a:prstGeom prst="bentConnector3">
            <a:avLst>
              <a:gd name="adj1" fmla="val 293681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4697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500"/>
                            </p:stCondLst>
                            <p:childTnLst>
                              <p:par>
                                <p:cTn id="5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000"/>
                            </p:stCondLst>
                            <p:childTnLst>
                              <p:par>
                                <p:cTn id="7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"/>
                            </p:stCondLst>
                            <p:childTnLst>
                              <p:par>
                                <p:cTn id="8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000"/>
                            </p:stCondLst>
                            <p:childTnLst>
                              <p:par>
                                <p:cTn id="8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6" grpId="0" animBg="1"/>
      <p:bldP spid="66" grpId="0" animBg="1"/>
      <p:bldP spid="67" grpId="0" animBg="1"/>
      <p:bldP spid="69" grpId="0" animBg="1"/>
      <p:bldP spid="70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EC15D19-644B-417F-BBF9-4E2AD40968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784" y="1375932"/>
            <a:ext cx="5457143" cy="299047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47EC709-DAAD-45A1-8CF5-E6C88742D4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1045" y="4119939"/>
            <a:ext cx="5266667" cy="246666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84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6 – </a:t>
            </a:r>
            <a:r>
              <a:rPr lang="en-US" sz="3200" b="1" dirty="0">
                <a:latin typeface="+mn-lt"/>
              </a:rPr>
              <a:t>operators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A64558C-8AED-466D-9C97-DC075CD49296}"/>
              </a:ext>
            </a:extLst>
          </p:cNvPr>
          <p:cNvGrpSpPr/>
          <p:nvPr/>
        </p:nvGrpSpPr>
        <p:grpSpPr>
          <a:xfrm>
            <a:off x="2845721" y="1320061"/>
            <a:ext cx="1076632" cy="369332"/>
            <a:chOff x="4968362" y="2079211"/>
            <a:chExt cx="1076632" cy="369332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BBD76BD0-7E71-4CBC-ABD2-0391F037DB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3E9B152-1A88-4D5A-B256-AB7392CBFA8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13AD1FF-856E-4176-82AA-81CE4B06DCC6}"/>
              </a:ext>
            </a:extLst>
          </p:cNvPr>
          <p:cNvGrpSpPr/>
          <p:nvPr/>
        </p:nvGrpSpPr>
        <p:grpSpPr>
          <a:xfrm>
            <a:off x="2948199" y="1899546"/>
            <a:ext cx="1076632" cy="369332"/>
            <a:chOff x="4704120" y="2356972"/>
            <a:chExt cx="1076632" cy="369332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21345EA-9FFE-43D4-861D-D7D23E858E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725D450-5B3A-41D2-BE45-C0580E5C260A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B521AFB-7F04-4B59-BF41-755A806302A7}"/>
              </a:ext>
            </a:extLst>
          </p:cNvPr>
          <p:cNvGrpSpPr/>
          <p:nvPr/>
        </p:nvGrpSpPr>
        <p:grpSpPr>
          <a:xfrm>
            <a:off x="4846800" y="2309412"/>
            <a:ext cx="1068643" cy="369332"/>
            <a:chOff x="3647644" y="4910075"/>
            <a:chExt cx="1068643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5A057FD-8772-49B2-9126-54B26F939A22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50432DB3-3754-4194-A6D1-4B5805F239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E448290-8AD3-4770-BFC4-FA50731C2F05}"/>
              </a:ext>
            </a:extLst>
          </p:cNvPr>
          <p:cNvGrpSpPr/>
          <p:nvPr/>
        </p:nvGrpSpPr>
        <p:grpSpPr>
          <a:xfrm>
            <a:off x="5755243" y="3787527"/>
            <a:ext cx="1064340" cy="369332"/>
            <a:chOff x="3647644" y="5421073"/>
            <a:chExt cx="1064340" cy="3693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481C2BD-F7E0-431F-B247-8E68AB4FDD53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E6F0AEC5-A869-43D2-9037-8E6DE61D92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74630E1-799E-48A7-B27A-B2C6222E0C62}"/>
              </a:ext>
            </a:extLst>
          </p:cNvPr>
          <p:cNvGrpSpPr/>
          <p:nvPr/>
        </p:nvGrpSpPr>
        <p:grpSpPr>
          <a:xfrm>
            <a:off x="4805162" y="6276826"/>
            <a:ext cx="1068643" cy="369332"/>
            <a:chOff x="3647644" y="5359159"/>
            <a:chExt cx="1068643" cy="36933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9276039-794D-4B0A-A839-AB72D0984386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A01C1CEF-1096-4907-96E5-71298FAD9C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Rectangle 64">
            <a:extLst>
              <a:ext uri="{FF2B5EF4-FFF2-40B4-BE49-F238E27FC236}">
                <a16:creationId xmlns:a16="http://schemas.microsoft.com/office/drawing/2014/main" id="{B73B769B-7A3A-4A67-A117-582B370D39E5}"/>
              </a:ext>
            </a:extLst>
          </p:cNvPr>
          <p:cNvSpPr/>
          <p:nvPr/>
        </p:nvSpPr>
        <p:spPr>
          <a:xfrm>
            <a:off x="6517689" y="4299612"/>
            <a:ext cx="160962" cy="2891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12926416-0902-41DF-A269-3E6D8819623F}"/>
                  </a:ext>
                </a:extLst>
              </p:cNvPr>
              <p:cNvSpPr txBox="1"/>
              <p:nvPr/>
            </p:nvSpPr>
            <p:spPr>
              <a:xfrm>
                <a:off x="5967925" y="2318449"/>
                <a:ext cx="3037450" cy="3693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Ω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Ω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l-G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12926416-0902-41DF-A269-3E6D881962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7925" y="2318449"/>
                <a:ext cx="303745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82469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C1B6209-32F2-4445-B0DE-50E34EC284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3675" y="4122989"/>
            <a:ext cx="4742857" cy="2485714"/>
          </a:xfrm>
          <a:prstGeom prst="rect">
            <a:avLst/>
          </a:prstGeom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F7C8BF8-5A6D-4E3A-B20F-A678CB9F97A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9772"/>
          <a:stretch/>
        </p:blipFill>
        <p:spPr>
          <a:xfrm>
            <a:off x="410425" y="1375932"/>
            <a:ext cx="5447619" cy="268445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85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7 – </a:t>
            </a:r>
            <a:r>
              <a:rPr lang="en-US" sz="3200" b="1" dirty="0">
                <a:latin typeface="+mn-lt"/>
              </a:rPr>
              <a:t>operators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A64558C-8AED-466D-9C97-DC075CD49296}"/>
              </a:ext>
            </a:extLst>
          </p:cNvPr>
          <p:cNvGrpSpPr/>
          <p:nvPr/>
        </p:nvGrpSpPr>
        <p:grpSpPr>
          <a:xfrm>
            <a:off x="4327689" y="1327944"/>
            <a:ext cx="1076632" cy="369332"/>
            <a:chOff x="4968362" y="2079211"/>
            <a:chExt cx="1076632" cy="369332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BBD76BD0-7E71-4CBC-ABD2-0391F037DB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3E9B152-1A88-4D5A-B256-AB7392CBFA8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13AD1FF-856E-4176-82AA-81CE4B06DCC6}"/>
              </a:ext>
            </a:extLst>
          </p:cNvPr>
          <p:cNvGrpSpPr/>
          <p:nvPr/>
        </p:nvGrpSpPr>
        <p:grpSpPr>
          <a:xfrm>
            <a:off x="2538299" y="1820312"/>
            <a:ext cx="1076632" cy="369332"/>
            <a:chOff x="4704120" y="2356972"/>
            <a:chExt cx="1076632" cy="369332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21345EA-9FFE-43D4-861D-D7D23E858E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725D450-5B3A-41D2-BE45-C0580E5C260A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B521AFB-7F04-4B59-BF41-755A806302A7}"/>
              </a:ext>
            </a:extLst>
          </p:cNvPr>
          <p:cNvGrpSpPr/>
          <p:nvPr/>
        </p:nvGrpSpPr>
        <p:grpSpPr>
          <a:xfrm>
            <a:off x="2884886" y="3342054"/>
            <a:ext cx="1068643" cy="369332"/>
            <a:chOff x="3647644" y="4910075"/>
            <a:chExt cx="1068643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5A057FD-8772-49B2-9126-54B26F939A22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50432DB3-3754-4194-A6D1-4B5805F239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E448290-8AD3-4770-BFC4-FA50731C2F05}"/>
              </a:ext>
            </a:extLst>
          </p:cNvPr>
          <p:cNvGrpSpPr/>
          <p:nvPr/>
        </p:nvGrpSpPr>
        <p:grpSpPr>
          <a:xfrm>
            <a:off x="4848645" y="3770762"/>
            <a:ext cx="1064340" cy="369332"/>
            <a:chOff x="3647644" y="5421073"/>
            <a:chExt cx="1064340" cy="3693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481C2BD-F7E0-431F-B247-8E68AB4FDD53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E6F0AEC5-A869-43D2-9037-8E6DE61D92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74630E1-799E-48A7-B27A-B2C6222E0C62}"/>
              </a:ext>
            </a:extLst>
          </p:cNvPr>
          <p:cNvGrpSpPr/>
          <p:nvPr/>
        </p:nvGrpSpPr>
        <p:grpSpPr>
          <a:xfrm>
            <a:off x="3417792" y="6276826"/>
            <a:ext cx="1068643" cy="369332"/>
            <a:chOff x="3647644" y="5359159"/>
            <a:chExt cx="1068643" cy="36933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9276039-794D-4B0A-A839-AB72D0984386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A01C1CEF-1096-4907-96E5-71298FAD9C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Rectangle 64">
            <a:extLst>
              <a:ext uri="{FF2B5EF4-FFF2-40B4-BE49-F238E27FC236}">
                <a16:creationId xmlns:a16="http://schemas.microsoft.com/office/drawing/2014/main" id="{B73B769B-7A3A-4A67-A117-582B370D39E5}"/>
              </a:ext>
            </a:extLst>
          </p:cNvPr>
          <p:cNvSpPr/>
          <p:nvPr/>
        </p:nvSpPr>
        <p:spPr>
          <a:xfrm>
            <a:off x="6517689" y="4299612"/>
            <a:ext cx="160962" cy="2891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12926416-0902-41DF-A269-3E6D8819623F}"/>
                  </a:ext>
                </a:extLst>
              </p:cNvPr>
              <p:cNvSpPr txBox="1"/>
              <p:nvPr/>
            </p:nvSpPr>
            <p:spPr>
              <a:xfrm>
                <a:off x="5967925" y="2318449"/>
                <a:ext cx="3037450" cy="3693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Ω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Ω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l-G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12926416-0902-41DF-A269-3E6D881962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7925" y="2318449"/>
                <a:ext cx="303745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5F2E0A20-8892-4823-A024-5DFAE028764D}"/>
              </a:ext>
            </a:extLst>
          </p:cNvPr>
          <p:cNvSpPr txBox="1"/>
          <p:nvPr/>
        </p:nvSpPr>
        <p:spPr>
          <a:xfrm>
            <a:off x="6347592" y="4272226"/>
            <a:ext cx="21101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All </a:t>
            </a:r>
            <a:r>
              <a:rPr lang="en-US" u="sng" dirty="0">
                <a:solidFill>
                  <a:srgbClr val="7030A0"/>
                </a:solidFill>
              </a:rPr>
              <a:t>Diagonal</a:t>
            </a:r>
            <a:r>
              <a:rPr lang="en-US" dirty="0">
                <a:solidFill>
                  <a:srgbClr val="7030A0"/>
                </a:solidFill>
              </a:rPr>
              <a:t> matrices </a:t>
            </a:r>
            <a:r>
              <a:rPr lang="en-US" b="1" dirty="0">
                <a:solidFill>
                  <a:srgbClr val="7030A0"/>
                </a:solidFill>
              </a:rPr>
              <a:t>commute</a:t>
            </a:r>
            <a:r>
              <a:rPr lang="en-US" dirty="0">
                <a:solidFill>
                  <a:srgbClr val="7030A0"/>
                </a:solidFill>
              </a:rPr>
              <a:t> with all other Diagonal matrices</a:t>
            </a:r>
          </a:p>
        </p:txBody>
      </p:sp>
    </p:spTree>
    <p:extLst>
      <p:ext uri="{BB962C8B-B14F-4D97-AF65-F5344CB8AC3E}">
        <p14:creationId xmlns:p14="http://schemas.microsoft.com/office/powerpoint/2010/main" val="2420822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28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22</a:t>
            </a:r>
            <a:r>
              <a:rPr lang="en-US" sz="3200" dirty="0">
                <a:latin typeface="+mn-lt"/>
              </a:rPr>
              <a:t> – Now You Know…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596946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</a:t>
            </a:r>
            <a:r>
              <a:rPr lang="en-US" sz="2400" b="1" dirty="0">
                <a:solidFill>
                  <a:srgbClr val="0070C0"/>
                </a:solidFill>
              </a:rPr>
              <a:t>Schrödinger Wave Equation </a:t>
            </a:r>
            <a:r>
              <a:rPr lang="en-US" sz="2400" dirty="0"/>
              <a:t>based upon first principles and a good guess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</a:t>
            </a:r>
            <a:r>
              <a:rPr lang="en-US" sz="2400" b="1" dirty="0">
                <a:solidFill>
                  <a:srgbClr val="7030A0"/>
                </a:solidFill>
              </a:rPr>
              <a:t>Born Rule </a:t>
            </a:r>
            <a:r>
              <a:rPr lang="en-US" sz="2400" dirty="0"/>
              <a:t>relates the wavefunction solution of Schrodinger's differential equation to the probability density function (PDF) governing observables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projection of the wavefunction </a:t>
            </a:r>
            <a:r>
              <a:rPr lang="en-US" sz="2400" b="1" dirty="0">
                <a:solidFill>
                  <a:srgbClr val="00B050"/>
                </a:solidFill>
              </a:rPr>
              <a:t>eigenfunctions</a:t>
            </a:r>
            <a:r>
              <a:rPr lang="en-US" sz="2400" dirty="0"/>
              <a:t> in various </a:t>
            </a:r>
            <a:r>
              <a:rPr lang="en-US" sz="2400" b="1" dirty="0"/>
              <a:t>basis</a:t>
            </a:r>
            <a:r>
              <a:rPr lang="en-US" sz="2400" dirty="0"/>
              <a:t> is what leads to the measured values</a:t>
            </a:r>
            <a:endParaRPr lang="en-US" sz="2400" b="1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Time Independent Schrodinger Equation (</a:t>
            </a:r>
            <a:r>
              <a:rPr lang="en-US" sz="2400" b="1" dirty="0">
                <a:solidFill>
                  <a:srgbClr val="7030A0"/>
                </a:solidFill>
              </a:rPr>
              <a:t>TISE</a:t>
            </a:r>
            <a:r>
              <a:rPr lang="en-US" sz="2400" dirty="0"/>
              <a:t>) for the </a:t>
            </a:r>
            <a:r>
              <a:rPr lang="en-US" sz="2400" b="1" dirty="0"/>
              <a:t>Finite Potential Well</a:t>
            </a:r>
            <a:r>
              <a:rPr lang="en-US" sz="2400" dirty="0"/>
              <a:t> demonstrates the concept tunnelling into </a:t>
            </a:r>
            <a:r>
              <a:rPr lang="en-US" sz="2400" dirty="0">
                <a:solidFill>
                  <a:srgbClr val="FF0000"/>
                </a:solidFill>
              </a:rPr>
              <a:t>classically forbidden regions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Energy levels are </a:t>
            </a:r>
            <a:r>
              <a:rPr lang="en-US" sz="2400" b="1" dirty="0"/>
              <a:t>quantized</a:t>
            </a:r>
            <a:r>
              <a:rPr lang="en-US" sz="2400" dirty="0"/>
              <a:t> in the Schrodinger model and correlate to Bohr’s semi-quantum approach to Hydrogen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0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9088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22</a:t>
            </a:r>
            <a:r>
              <a:rPr lang="en-US" sz="3200" dirty="0">
                <a:latin typeface="+mn-lt"/>
              </a:rPr>
              <a:t> – Now You Know…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596946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In his 1924 PhD thesis, </a:t>
            </a:r>
            <a:r>
              <a:rPr lang="en-US" sz="2400" b="1" dirty="0">
                <a:solidFill>
                  <a:srgbClr val="0070C0"/>
                </a:solidFill>
              </a:rPr>
              <a:t>Louis de Broglie </a:t>
            </a:r>
            <a:r>
              <a:rPr lang="en-US" sz="2400" dirty="0"/>
              <a:t>proposed that particles may behave like waves – the double slit interference pattern of a single electron suggests this is indeed the case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A vector exists independent of its basis set, but the </a:t>
            </a:r>
            <a:r>
              <a:rPr lang="en-US" sz="2400" b="1" dirty="0"/>
              <a:t>components</a:t>
            </a:r>
            <a:r>
              <a:rPr lang="en-US" sz="2400" dirty="0"/>
              <a:t> of the vector depend directly upon the selected basis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probability density of outcomes when measuring an observable depends on </a:t>
            </a:r>
            <a:r>
              <a:rPr lang="en-US" sz="2400" dirty="0">
                <a:solidFill>
                  <a:srgbClr val="00B050"/>
                </a:solidFill>
              </a:rPr>
              <a:t>the square of the complex amplitudes</a:t>
            </a:r>
            <a:r>
              <a:rPr lang="en-US" sz="2400" dirty="0"/>
              <a:t> of the wave functions' eigenkets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0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1250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22</a:t>
            </a:r>
            <a:r>
              <a:rPr lang="en-US" sz="3200" dirty="0">
                <a:latin typeface="+mn-lt"/>
              </a:rPr>
              <a:t> – Now You Know…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596946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Dirac's </a:t>
            </a:r>
            <a:r>
              <a:rPr lang="en-US" sz="2400" b="1" dirty="0">
                <a:solidFill>
                  <a:srgbClr val="7030A0"/>
                </a:solidFill>
              </a:rPr>
              <a:t>bra(c)ket </a:t>
            </a:r>
            <a:r>
              <a:rPr lang="en-US" sz="2400" dirty="0"/>
              <a:t>represents a generalized inner product and requires the transposed conjugate of the </a:t>
            </a:r>
            <a:r>
              <a:rPr lang="en-US" sz="2400" b="1" dirty="0"/>
              <a:t>bra</a:t>
            </a:r>
            <a:r>
              <a:rPr lang="en-US" sz="2400" dirty="0"/>
              <a:t> to calculate the scalar product with the corresponding </a:t>
            </a:r>
            <a:r>
              <a:rPr lang="en-US" sz="2400" b="1" dirty="0"/>
              <a:t>ket</a:t>
            </a:r>
            <a:r>
              <a:rPr lang="en-US" sz="2400" dirty="0"/>
              <a:t> vector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Hilbert space is an infinite dimension abstract vector space used to structure operations on </a:t>
            </a:r>
            <a:r>
              <a:rPr lang="en-US" sz="2400" dirty="0">
                <a:solidFill>
                  <a:srgbClr val="FF0000"/>
                </a:solidFill>
              </a:rPr>
              <a:t>integrable</a:t>
            </a:r>
            <a:r>
              <a:rPr lang="en-US" sz="2400" dirty="0"/>
              <a:t> functions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Operators </a:t>
            </a:r>
            <a:r>
              <a:rPr lang="en-US" sz="2400" b="1" dirty="0"/>
              <a:t>act</a:t>
            </a:r>
            <a:r>
              <a:rPr lang="en-US" sz="2400" dirty="0"/>
              <a:t> on states – when represented as matrices the operators may have </a:t>
            </a:r>
            <a:r>
              <a:rPr lang="en-US" sz="2400" dirty="0">
                <a:solidFill>
                  <a:srgbClr val="00B050"/>
                </a:solidFill>
              </a:rPr>
              <a:t>eigenvectors</a:t>
            </a:r>
            <a:r>
              <a:rPr lang="en-US" sz="2400" dirty="0"/>
              <a:t> and </a:t>
            </a:r>
            <a:r>
              <a:rPr lang="en-US" sz="2400" dirty="0">
                <a:solidFill>
                  <a:srgbClr val="0070C0"/>
                </a:solidFill>
              </a:rPr>
              <a:t>eigenvalues</a:t>
            </a:r>
            <a:r>
              <a:rPr lang="en-US" sz="2400" dirty="0"/>
              <a:t>, or when represented as mathematical processes they may have </a:t>
            </a:r>
            <a:r>
              <a:rPr lang="en-US" sz="2400" i="1" dirty="0"/>
              <a:t>eigenfunctions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eigenvectors of the operator acting on a wavefunction provide the </a:t>
            </a:r>
            <a:r>
              <a:rPr lang="en-US" sz="2400" b="1" dirty="0"/>
              <a:t>expectation values </a:t>
            </a:r>
            <a:r>
              <a:rPr lang="en-US" sz="2400" dirty="0"/>
              <a:t>of the observables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0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9574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22</a:t>
            </a:r>
            <a:r>
              <a:rPr lang="en-US" sz="3200" dirty="0">
                <a:latin typeface="+mn-lt"/>
              </a:rPr>
              <a:t> – Now You Know…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596946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Only </a:t>
            </a:r>
            <a:r>
              <a:rPr lang="en-US" sz="2400" b="1" dirty="0">
                <a:solidFill>
                  <a:srgbClr val="00B050"/>
                </a:solidFill>
              </a:rPr>
              <a:t>Hermitian</a:t>
            </a:r>
            <a:r>
              <a:rPr lang="en-US" sz="2400" dirty="0"/>
              <a:t> operators yield observables because their eigenvalues are all real numbers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We may safely multiply two Hermitian operators to form new observables without any loss of accuracy only if their </a:t>
            </a:r>
            <a:r>
              <a:rPr lang="en-US" sz="2400" dirty="0">
                <a:solidFill>
                  <a:srgbClr val="FF0000"/>
                </a:solidFill>
              </a:rPr>
              <a:t>commutator</a:t>
            </a:r>
            <a:r>
              <a:rPr lang="en-US" sz="2400" dirty="0"/>
              <a:t> is zero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famous </a:t>
            </a:r>
            <a:r>
              <a:rPr lang="en-US" sz="2400" b="1" dirty="0">
                <a:solidFill>
                  <a:srgbClr val="0070C0"/>
                </a:solidFill>
              </a:rPr>
              <a:t>Heisenberg Uncertainty Principle </a:t>
            </a:r>
            <a:r>
              <a:rPr lang="en-US" sz="2400" dirty="0"/>
              <a:t>is the result of the inability to disambiguate the overlap in the variances of the expected values of combined Hermitian operators that </a:t>
            </a:r>
            <a:r>
              <a:rPr lang="en-US" sz="2400" i="1" dirty="0"/>
              <a:t>do not</a:t>
            </a:r>
            <a:r>
              <a:rPr lang="en-US" sz="2400" dirty="0"/>
              <a:t> fully </a:t>
            </a:r>
            <a:r>
              <a:rPr lang="en-US" sz="2400" b="1" dirty="0"/>
              <a:t>commute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</a:t>
            </a:r>
            <a:r>
              <a:rPr lang="en-US" sz="2400" b="1" dirty="0">
                <a:solidFill>
                  <a:srgbClr val="0070C0"/>
                </a:solidFill>
              </a:rPr>
              <a:t>Fourier Transform </a:t>
            </a:r>
            <a:r>
              <a:rPr lang="en-US" sz="2400" dirty="0"/>
              <a:t>is a transformation to the canonical basis of </a:t>
            </a:r>
            <a:r>
              <a:rPr lang="en-US" sz="2400" b="1" dirty="0"/>
              <a:t>orthogonal</a:t>
            </a:r>
            <a:r>
              <a:rPr lang="en-US" sz="2400" dirty="0"/>
              <a:t> complex exponentials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0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7813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AB866C5-8BFF-CD91-8E97-9CD986A393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9335" y="1380319"/>
            <a:ext cx="6936887" cy="52352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Quantum Conjugate Variables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333649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Task 22-01 (Part A)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76653" y="1825624"/>
                <a:ext cx="7990694" cy="4667249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A particle is described by the wave function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</m:oMath>
                </a14:m>
                <a:endParaRPr lang="en-US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𝜓</m:t>
                      </m:r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&lt;0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𝑐</m:t>
                                </m:r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f>
                                      <m:fPr>
                                        <m:type m:val="lin"/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num>
                                      <m:den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den>
                                    </m:f>
                                  </m:sup>
                                </m:sSup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≥0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  <a:p>
                <a:r>
                  <a:rPr lang="en-US" sz="2400" dirty="0"/>
                  <a:t>The probability density function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2400" dirty="0"/>
                  <a:t>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sub>
                    </m:sSub>
                  </m:oMath>
                </a14:m>
                <a:r>
                  <a:rPr lang="en-US" sz="2400" b="0" dirty="0">
                    <a:ea typeface="Cambria Math" panose="02040503050406030204" pitchFamily="18" charset="0"/>
                  </a:rPr>
                  <a:t> is:</a:t>
                </a:r>
              </a:p>
              <a:p>
                <a:pPr marL="0" indent="0">
                  <a:buNone/>
                </a:pPr>
                <a:endParaRPr lang="en-US" sz="800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m:rPr>
                                  <m:brk m:alnAt="23"/>
                                </m:rP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sub>
                          </m:sSub>
                        </m:sup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𝜓</m:t>
                                  </m:r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  <a:p>
                <a:r>
                  <a:rPr lang="en-US" sz="2400" dirty="0"/>
                  <a:t>Given the normalization requirement:</a:t>
                </a:r>
              </a:p>
              <a:p>
                <a:pPr marL="0" indent="0">
                  <a:buNone/>
                </a:pPr>
                <a:endParaRPr lang="en-US" sz="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</m:sSub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000" dirty="0"/>
              </a:p>
              <a:p>
                <a:r>
                  <a:rPr lang="en-US" sz="2400" dirty="0"/>
                  <a:t>Find the constant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sz="2400" dirty="0"/>
                  <a:t> where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=1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𝑛𝑚</m:t>
                    </m:r>
                  </m:oMath>
                </a14:m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76653" y="1825624"/>
                <a:ext cx="7990694" cy="4667249"/>
              </a:xfrm>
              <a:blipFill>
                <a:blip r:embed="rId2"/>
                <a:stretch>
                  <a:fillRect l="-1069" t="-18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756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Task 22-01 (Part B)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400" dirty="0"/>
                  <a:t>Create a new Jupyter Lab Notebook called </a:t>
                </a:r>
                <a:r>
                  <a:rPr lang="en-US" sz="2400" b="1" dirty="0"/>
                  <a:t>particle_location.ipynb</a:t>
                </a:r>
                <a:endParaRPr lang="en-US" sz="2400" dirty="0"/>
              </a:p>
              <a:p>
                <a:r>
                  <a:rPr lang="en-US" sz="2400" dirty="0"/>
                  <a:t>In Cell 1, use matplotlib and Monte Carlo estimation to draw the PDF and to estimate the probability a particle will be found in the region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≥1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𝑛𝑚</m:t>
                    </m:r>
                  </m:oMath>
                </a14:m>
                <a:r>
                  <a:rPr lang="en-US" sz="2400" dirty="0"/>
                  <a:t>. Display the % relative error in your estimate compared to the analytic solution</a:t>
                </a:r>
              </a:p>
              <a:p>
                <a:r>
                  <a:rPr lang="en-US" sz="2400" dirty="0"/>
                  <a:t>In Cell 2, use SciPy Integrate to numerically estimate the same probability as Cell 1</a:t>
                </a:r>
              </a:p>
              <a:p>
                <a:r>
                  <a:rPr lang="en-US" sz="2400" dirty="0"/>
                  <a:t>Email your working Python program to your TA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05" t="-1961" r="-18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200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5936</TotalTime>
  <Words>4056</Words>
  <Application>Microsoft Office PowerPoint</Application>
  <PresentationFormat>On-screen Show (4:3)</PresentationFormat>
  <Paragraphs>787</Paragraphs>
  <Slides>91</Slides>
  <Notes>86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91</vt:i4>
      </vt:variant>
    </vt:vector>
  </HeadingPairs>
  <TitlesOfParts>
    <vt:vector size="96" baseType="lpstr">
      <vt:lpstr>Arial</vt:lpstr>
      <vt:lpstr>Calibri</vt:lpstr>
      <vt:lpstr>Calibri Light</vt:lpstr>
      <vt:lpstr>Cambria Math</vt:lpstr>
      <vt:lpstr>Office Theme</vt:lpstr>
      <vt:lpstr>PowerPoint Presentation</vt:lpstr>
      <vt:lpstr>Session 22 – Goals</vt:lpstr>
      <vt:lpstr>Session 22 – Goals (continued)</vt:lpstr>
      <vt:lpstr>Classical Double Slit Experiment</vt:lpstr>
      <vt:lpstr>Classical vs. Quantum Double Slit Experiment</vt:lpstr>
      <vt:lpstr>Quantum Double Slit Experiment</vt:lpstr>
      <vt:lpstr>Quantum Double Slit Experiment</vt:lpstr>
      <vt:lpstr>Quantum Double Slit Experiment</vt:lpstr>
      <vt:lpstr>Quantum Conjugate Variables</vt:lpstr>
      <vt:lpstr>Open wave_packet.ipynb</vt:lpstr>
      <vt:lpstr>View wave_packet.ipynb</vt:lpstr>
      <vt:lpstr>Run Cell 1 - wave_packet.ipynb</vt:lpstr>
      <vt:lpstr>Run Cell 2 - wave_packet.ipynb</vt:lpstr>
      <vt:lpstr>Run Cell 3 - wave_packet.ipynb</vt:lpstr>
      <vt:lpstr>Run Cell 4 - wave_packet.ipynb</vt:lpstr>
      <vt:lpstr>Deriving Schrödinger's Equation</vt:lpstr>
      <vt:lpstr>Deriving Schrödinger's Equation</vt:lpstr>
      <vt:lpstr>Deriving Schrodinger's Equation</vt:lpstr>
      <vt:lpstr>Deriving Schrodinger's Equation</vt:lpstr>
      <vt:lpstr>Decoding Schrödinger's Equation</vt:lpstr>
      <vt:lpstr>Decoding Schrödinger's Equation</vt:lpstr>
      <vt:lpstr>Decoding Schrödinger's Equation</vt:lpstr>
      <vt:lpstr>Decoding Schrödinger's Equation</vt:lpstr>
      <vt:lpstr>Decoding Schrödinger's Equation</vt:lpstr>
      <vt:lpstr>Decoding the Equation</vt:lpstr>
      <vt:lpstr>Decoding Schrödinger's Equation</vt:lpstr>
      <vt:lpstr>Decoding Schrödinger's Equation</vt:lpstr>
      <vt:lpstr>Time Independent Schrödinger Equation</vt:lpstr>
      <vt:lpstr>Time Independent Schrödinger Equation</vt:lpstr>
      <vt:lpstr>Time Independent Schrödinger Equation</vt:lpstr>
      <vt:lpstr>TISE is an Eigenvalue Problem</vt:lpstr>
      <vt:lpstr>Time Independent Schrödinger Equation</vt:lpstr>
      <vt:lpstr>Time Independent Schrödinger Equation</vt:lpstr>
      <vt:lpstr>Solving the Schrodinger Equation</vt:lpstr>
      <vt:lpstr>Infinite Rectangular Potential Well</vt:lpstr>
      <vt:lpstr>Infinite Rectangular Potential Well</vt:lpstr>
      <vt:lpstr>Infinite Rectangular Potential Well</vt:lpstr>
      <vt:lpstr>Infinite Rectangular Potential Well</vt:lpstr>
      <vt:lpstr>Infinite Rectangular Potential Well</vt:lpstr>
      <vt:lpstr>Finite Rectangular Potential Well</vt:lpstr>
      <vt:lpstr>Finite Rectangular Potential Well</vt:lpstr>
      <vt:lpstr>Quantum Harmonic Oscillator</vt:lpstr>
      <vt:lpstr>Quantum Harmonic Oscillator</vt:lpstr>
      <vt:lpstr>Quantum Harmonic Oscillator</vt:lpstr>
      <vt:lpstr>Quantum Tunneling</vt:lpstr>
      <vt:lpstr>3-D Schrodinger Equation for Hydrogen Atom</vt:lpstr>
      <vt:lpstr>Basis Vectors</vt:lpstr>
      <vt:lpstr>Ket Notation</vt:lpstr>
      <vt:lpstr>Representing a Qubit</vt:lpstr>
      <vt:lpstr>Representing a Qubit</vt:lpstr>
      <vt:lpstr>How are Qubits Implemented?</vt:lpstr>
      <vt:lpstr>A True Quantum Basis</vt:lpstr>
      <vt:lpstr>Complex Amplitudes</vt:lpstr>
      <vt:lpstr>Complex Amplitudes</vt:lpstr>
      <vt:lpstr>Complex Amplitudes</vt:lpstr>
      <vt:lpstr>Complex Amplitudes</vt:lpstr>
      <vt:lpstr>Complex Amplitudes</vt:lpstr>
      <vt:lpstr>Dirac "Bra-Ket" Notation</vt:lpstr>
      <vt:lpstr>Transition Amplitudes</vt:lpstr>
      <vt:lpstr>Transition Amplitudes</vt:lpstr>
      <vt:lpstr>Run Cell 1 – dirac_notation</vt:lpstr>
      <vt:lpstr>Run Cell 2 – dirac_notation</vt:lpstr>
      <vt:lpstr>Run Cell 3 – dirac_notation</vt:lpstr>
      <vt:lpstr>Run Cell 4 – dirac_notation</vt:lpstr>
      <vt:lpstr>Abstract Vectors and Functions</vt:lpstr>
      <vt:lpstr>Abstract Vectors and Functions</vt:lpstr>
      <vt:lpstr>Orthogonal Functions</vt:lpstr>
      <vt:lpstr>Operators</vt:lpstr>
      <vt:lpstr>Operators</vt:lpstr>
      <vt:lpstr>Operators</vt:lpstr>
      <vt:lpstr>Matrix from an Operator</vt:lpstr>
      <vt:lpstr>Expectation Values – The Born Rule</vt:lpstr>
      <vt:lpstr>Expectation Values – The Born Rule</vt:lpstr>
      <vt:lpstr>Expectation Values – The Born Rule</vt:lpstr>
      <vt:lpstr>Expectation Values – The Born Rule</vt:lpstr>
      <vt:lpstr>Observables</vt:lpstr>
      <vt:lpstr>Observables</vt:lpstr>
      <vt:lpstr>Run Cell 1 – operators</vt:lpstr>
      <vt:lpstr>Run Cell 2 – operators</vt:lpstr>
      <vt:lpstr>Run Cell 3 – operators</vt:lpstr>
      <vt:lpstr>View Cell 3 – operators</vt:lpstr>
      <vt:lpstr>Run Cell 4 – operators</vt:lpstr>
      <vt:lpstr>Run Cell 5 – operators</vt:lpstr>
      <vt:lpstr>Run Cell 6 – operators</vt:lpstr>
      <vt:lpstr>Run Cell 7 – operators</vt:lpstr>
      <vt:lpstr>Session 22 – Now You Know…</vt:lpstr>
      <vt:lpstr>Session 22 – Now You Know…</vt:lpstr>
      <vt:lpstr>Session 22 – Now You Know…</vt:lpstr>
      <vt:lpstr>Session 22 – Now You Know…</vt:lpstr>
      <vt:lpstr>Task 22-01 (Part A)</vt:lpstr>
      <vt:lpstr>Task 22-01 (Part B)</vt:lpstr>
    </vt:vector>
  </TitlesOfParts>
  <Company>Personal Use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MSN Biersach</dc:creator>
  <cp:lastModifiedBy>David MSN Biersach</cp:lastModifiedBy>
  <cp:revision>870</cp:revision>
  <cp:lastPrinted>2015-06-01T00:45:11Z</cp:lastPrinted>
  <dcterms:created xsi:type="dcterms:W3CDTF">2014-09-21T17:58:26Z</dcterms:created>
  <dcterms:modified xsi:type="dcterms:W3CDTF">2022-07-05T05:12:25Z</dcterms:modified>
</cp:coreProperties>
</file>